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8">
  <p:sldMasterIdLst>
    <p:sldMasterId id="2147483679" r:id="rId4"/>
  </p:sldMasterIdLst>
  <p:notesMasterIdLst>
    <p:notesMasterId r:id="rId45"/>
  </p:notesMasterIdLst>
  <p:handoutMasterIdLst>
    <p:handoutMasterId r:id="rId46"/>
  </p:handoutMasterIdLst>
  <p:sldIdLst>
    <p:sldId id="263" r:id="rId5"/>
    <p:sldId id="258" r:id="rId6"/>
    <p:sldId id="495" r:id="rId7"/>
    <p:sldId id="496" r:id="rId8"/>
    <p:sldId id="466" r:id="rId9"/>
    <p:sldId id="467" r:id="rId10"/>
    <p:sldId id="498" r:id="rId11"/>
    <p:sldId id="499" r:id="rId12"/>
    <p:sldId id="500" r:id="rId13"/>
    <p:sldId id="501" r:id="rId14"/>
    <p:sldId id="502" r:id="rId15"/>
    <p:sldId id="503" r:id="rId16"/>
    <p:sldId id="504" r:id="rId17"/>
    <p:sldId id="505" r:id="rId18"/>
    <p:sldId id="506" r:id="rId19"/>
    <p:sldId id="507" r:id="rId20"/>
    <p:sldId id="477" r:id="rId21"/>
    <p:sldId id="509" r:id="rId22"/>
    <p:sldId id="510" r:id="rId23"/>
    <p:sldId id="483" r:id="rId24"/>
    <p:sldId id="481" r:id="rId25"/>
    <p:sldId id="511" r:id="rId26"/>
    <p:sldId id="479" r:id="rId27"/>
    <p:sldId id="512" r:id="rId28"/>
    <p:sldId id="513" r:id="rId29"/>
    <p:sldId id="514" r:id="rId30"/>
    <p:sldId id="428" r:id="rId31"/>
    <p:sldId id="487" r:id="rId32"/>
    <p:sldId id="488" r:id="rId33"/>
    <p:sldId id="490" r:id="rId34"/>
    <p:sldId id="515" r:id="rId35"/>
    <p:sldId id="516" r:id="rId36"/>
    <p:sldId id="517" r:id="rId37"/>
    <p:sldId id="472" r:id="rId38"/>
    <p:sldId id="460" r:id="rId39"/>
    <p:sldId id="461" r:id="rId40"/>
    <p:sldId id="518" r:id="rId41"/>
    <p:sldId id="519" r:id="rId42"/>
    <p:sldId id="492" r:id="rId43"/>
    <p:sldId id="426" r:id="rId4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Автор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1F6"/>
    <a:srgbClr val="FADFEB"/>
    <a:srgbClr val="DEF3F8"/>
    <a:srgbClr val="C0E9F2"/>
    <a:srgbClr val="F2FCEA"/>
    <a:srgbClr val="77A9D2"/>
    <a:srgbClr val="FF6965"/>
    <a:srgbClr val="52D0D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801" autoAdjust="0"/>
  </p:normalViewPr>
  <p:slideViewPr>
    <p:cSldViewPr snapToGrid="0">
      <p:cViewPr>
        <p:scale>
          <a:sx n="75" d="100"/>
          <a:sy n="75" d="100"/>
        </p:scale>
        <p:origin x="-54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6" d="100"/>
        <a:sy n="46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379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DF3F9-A383-40CF-841B-6426D82ECB85}" type="datetimeFigureOut">
              <a:rPr lang="ru-RU" smtClean="0"/>
              <a:pPr/>
              <a:t>28.01.2026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BDF9E2-D527-45E4-B727-833247D273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75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0502A8-B767-44CB-9D50-265672039F44}" type="datetimeFigureOut">
              <a:rPr lang="ru-RU" smtClean="0"/>
              <a:pPr/>
              <a:t>28.01.2026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B497EB-030B-4940-8E51-C2C1F9736E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3805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97EB-030B-4940-8E51-C2C1F9736E9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2852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97EB-030B-4940-8E51-C2C1F9736E92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51865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97EB-030B-4940-8E51-C2C1F9736E92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44526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97EB-030B-4940-8E51-C2C1F9736E92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97EB-030B-4940-8E51-C2C1F9736E92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59471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97EB-030B-4940-8E51-C2C1F9736E92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266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97EB-030B-4940-8E51-C2C1F9736E92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31490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97EB-030B-4940-8E51-C2C1F9736E92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6979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97EB-030B-4940-8E51-C2C1F9736E92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3518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97EB-030B-4940-8E51-C2C1F9736E92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31903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97EB-030B-4940-8E51-C2C1F9736E92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5834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97EB-030B-4940-8E51-C2C1F9736E92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97EB-030B-4940-8E51-C2C1F9736E92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23853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97EB-030B-4940-8E51-C2C1F9736E92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34425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97EB-030B-4940-8E51-C2C1F9736E92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9483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97EB-030B-4940-8E51-C2C1F9736E92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0102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97EB-030B-4940-8E51-C2C1F9736E92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051005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97EB-030B-4940-8E51-C2C1F9736E92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81956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97EB-030B-4940-8E51-C2C1F9736E92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79986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97EB-030B-4940-8E51-C2C1F9736E92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551693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97EB-030B-4940-8E51-C2C1F9736E92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49905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97EB-030B-4940-8E51-C2C1F9736E92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33504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97EB-030B-4940-8E51-C2C1F9736E92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97EB-030B-4940-8E51-C2C1F9736E92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891577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97EB-030B-4940-8E51-C2C1F9736E92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81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97EB-030B-4940-8E51-C2C1F9736E92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281712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97EB-030B-4940-8E51-C2C1F9736E92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08129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97EB-030B-4940-8E51-C2C1F9736E92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969287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97EB-030B-4940-8E51-C2C1F9736E92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320230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97EB-030B-4940-8E51-C2C1F9736E92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872749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97EB-030B-4940-8E51-C2C1F9736E92}" type="slidenum">
              <a:rPr lang="ru-RU" smtClean="0"/>
              <a:pPr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587236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97EB-030B-4940-8E51-C2C1F9736E92}" type="slidenum">
              <a:rPr lang="ru-RU" smtClean="0"/>
              <a:pPr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00996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97EB-030B-4940-8E51-C2C1F9736E92}" type="slidenum">
              <a:rPr lang="ru-RU" smtClean="0"/>
              <a:pPr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41768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97EB-030B-4940-8E51-C2C1F9736E92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97EB-030B-4940-8E51-C2C1F9736E92}" type="slidenum">
              <a:rPr lang="ru-RU" smtClean="0"/>
              <a:pPr/>
              <a:t>40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97EB-030B-4940-8E51-C2C1F9736E92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7910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97EB-030B-4940-8E51-C2C1F9736E92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6933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97EB-030B-4940-8E51-C2C1F9736E92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1433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97EB-030B-4940-8E51-C2C1F9736E92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725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97EB-030B-4940-8E51-C2C1F9736E92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433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7.png"/><Relationship Id="rId16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18.png"/><Relationship Id="rId1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6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20.png"/><Relationship Id="rId14" Type="http://schemas.openxmlformats.org/officeDocument/2006/relationships/image" Target="../media/image14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6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20.png"/><Relationship Id="rId14" Type="http://schemas.openxmlformats.org/officeDocument/2006/relationships/image" Target="../media/image14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6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20.png"/><Relationship Id="rId14" Type="http://schemas.openxmlformats.org/officeDocument/2006/relationships/image" Target="../media/image14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6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24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20.png"/><Relationship Id="rId14" Type="http://schemas.openxmlformats.org/officeDocument/2006/relationships/image" Target="../media/image14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06992" y="1801368"/>
            <a:ext cx="9144000" cy="1271668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15012" y="4566542"/>
            <a:ext cx="5761973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951" y="3112387"/>
            <a:ext cx="682266" cy="7074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922" y="617943"/>
            <a:ext cx="504825" cy="5715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511789" y="4694476"/>
            <a:ext cx="930391" cy="122759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992" y="144368"/>
            <a:ext cx="542925" cy="5238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2542" y="5334195"/>
            <a:ext cx="619050" cy="78571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701" y="793708"/>
            <a:ext cx="504439" cy="57322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035" y="3237635"/>
            <a:ext cx="505836" cy="52782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3545" y="3532354"/>
            <a:ext cx="1837994" cy="134761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23" y="1849821"/>
            <a:ext cx="608569" cy="69251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8372" y="2012025"/>
            <a:ext cx="714375" cy="75247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272" y="5066318"/>
            <a:ext cx="1038023" cy="70715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8" y="272246"/>
            <a:ext cx="1860164" cy="131190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2542" y="842568"/>
            <a:ext cx="576489" cy="54967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685" y="422756"/>
            <a:ext cx="1363851" cy="480937"/>
          </a:xfrm>
          <a:prstGeom prst="rect">
            <a:avLst/>
          </a:prstGeom>
        </p:spPr>
      </p:pic>
      <p:pic>
        <p:nvPicPr>
          <p:cNvPr id="30" name="Рисунок 1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75" y="3034817"/>
            <a:ext cx="3191652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6536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7376894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622" y="3159355"/>
            <a:ext cx="2227716" cy="3175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529" y="3327682"/>
            <a:ext cx="590083" cy="61182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590062" y="3097525"/>
            <a:ext cx="516972" cy="68211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4107" y="397621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0224" y="816747"/>
            <a:ext cx="470785" cy="59753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542" y="816747"/>
            <a:ext cx="335160" cy="38086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977" y="2586264"/>
            <a:ext cx="351849" cy="36714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066" y="1360529"/>
            <a:ext cx="1481355" cy="108612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2087" y="2714619"/>
            <a:ext cx="416339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913" y="393674"/>
            <a:ext cx="180975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6117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5731659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969" y="351240"/>
            <a:ext cx="1809750" cy="63817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38" y="3159355"/>
            <a:ext cx="2395938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9650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5731659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981" y="468239"/>
            <a:ext cx="1809750" cy="6381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08" y="3273631"/>
            <a:ext cx="2580572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1166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5731659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625" y="415010"/>
            <a:ext cx="1809750" cy="6381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75" y="3172245"/>
            <a:ext cx="2762763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5379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Фина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880250" y="2131231"/>
            <a:ext cx="5493984" cy="699587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rgbClr val="FF6965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761" y="3638173"/>
            <a:ext cx="696193" cy="72184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7497" y="444775"/>
            <a:ext cx="382530" cy="36910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352" y="5679298"/>
            <a:ext cx="586145" cy="74395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639" y="444775"/>
            <a:ext cx="408635" cy="46435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842" y="3638173"/>
            <a:ext cx="500801" cy="52257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73555">
            <a:off x="9841353" y="4499050"/>
            <a:ext cx="1827940" cy="134024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4670" y="2481025"/>
            <a:ext cx="416339" cy="4385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029" y="1226189"/>
            <a:ext cx="555294" cy="52946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06" y="3213240"/>
            <a:ext cx="3497240" cy="31752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625" y="415010"/>
            <a:ext cx="180975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4676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1F1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51927" y="1031437"/>
            <a:ext cx="4839012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497135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06035" y="3962833"/>
            <a:ext cx="3408397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7916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 cstate="print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5300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91" r:id="rId3"/>
    <p:sldLayoutId id="2147483692" r:id="rId4"/>
    <p:sldLayoutId id="2147483694" r:id="rId5"/>
    <p:sldLayoutId id="2147483686" r:id="rId6"/>
    <p:sldLayoutId id="2147483690" r:id="rId7"/>
  </p:sldLayoutIdLst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2.png"/><Relationship Id="rId5" Type="http://schemas.openxmlformats.org/officeDocument/2006/relationships/image" Target="../media/image5.png"/><Relationship Id="rId10" Type="http://schemas.openxmlformats.org/officeDocument/2006/relationships/image" Target="../media/image7.png"/><Relationship Id="rId4" Type="http://schemas.openxmlformats.org/officeDocument/2006/relationships/image" Target="../media/image26.png"/><Relationship Id="rId9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2.png"/><Relationship Id="rId5" Type="http://schemas.openxmlformats.org/officeDocument/2006/relationships/image" Target="../media/image5.png"/><Relationship Id="rId10" Type="http://schemas.openxmlformats.org/officeDocument/2006/relationships/image" Target="../media/image7.png"/><Relationship Id="rId4" Type="http://schemas.openxmlformats.org/officeDocument/2006/relationships/image" Target="../media/image26.png"/><Relationship Id="rId9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35.png"/><Relationship Id="rId3" Type="http://schemas.openxmlformats.org/officeDocument/2006/relationships/image" Target="../media/image26.png"/><Relationship Id="rId7" Type="http://schemas.openxmlformats.org/officeDocument/2006/relationships/image" Target="../media/image14.png"/><Relationship Id="rId12" Type="http://schemas.microsoft.com/office/2007/relationships/hdphoto" Target="../media/hdphoto1.wd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34.png"/><Relationship Id="rId5" Type="http://schemas.openxmlformats.org/officeDocument/2006/relationships/image" Target="../media/image8.png"/><Relationship Id="rId10" Type="http://schemas.openxmlformats.org/officeDocument/2006/relationships/image" Target="../media/image33.png"/><Relationship Id="rId4" Type="http://schemas.openxmlformats.org/officeDocument/2006/relationships/image" Target="../media/image6.png"/><Relationship Id="rId9" Type="http://schemas.openxmlformats.org/officeDocument/2006/relationships/image" Target="../media/image12.png"/><Relationship Id="rId1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2.png"/><Relationship Id="rId5" Type="http://schemas.openxmlformats.org/officeDocument/2006/relationships/image" Target="../media/image5.png"/><Relationship Id="rId10" Type="http://schemas.openxmlformats.org/officeDocument/2006/relationships/image" Target="../media/image7.png"/><Relationship Id="rId4" Type="http://schemas.openxmlformats.org/officeDocument/2006/relationships/image" Target="../media/image26.png"/><Relationship Id="rId9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2.png"/><Relationship Id="rId5" Type="http://schemas.openxmlformats.org/officeDocument/2006/relationships/image" Target="../media/image5.png"/><Relationship Id="rId10" Type="http://schemas.openxmlformats.org/officeDocument/2006/relationships/image" Target="../media/image7.png"/><Relationship Id="rId4" Type="http://schemas.openxmlformats.org/officeDocument/2006/relationships/image" Target="../media/image26.png"/><Relationship Id="rId9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2.png"/><Relationship Id="rId5" Type="http://schemas.openxmlformats.org/officeDocument/2006/relationships/image" Target="../media/image5.png"/><Relationship Id="rId10" Type="http://schemas.openxmlformats.org/officeDocument/2006/relationships/image" Target="../media/image7.png"/><Relationship Id="rId4" Type="http://schemas.openxmlformats.org/officeDocument/2006/relationships/image" Target="../media/image26.png"/><Relationship Id="rId9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2.png"/><Relationship Id="rId5" Type="http://schemas.openxmlformats.org/officeDocument/2006/relationships/image" Target="../media/image5.png"/><Relationship Id="rId10" Type="http://schemas.openxmlformats.org/officeDocument/2006/relationships/image" Target="../media/image7.png"/><Relationship Id="rId4" Type="http://schemas.openxmlformats.org/officeDocument/2006/relationships/image" Target="../media/image26.png"/><Relationship Id="rId9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36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2.png"/><Relationship Id="rId5" Type="http://schemas.openxmlformats.org/officeDocument/2006/relationships/image" Target="../media/image5.png"/><Relationship Id="rId10" Type="http://schemas.openxmlformats.org/officeDocument/2006/relationships/image" Target="../media/image7.png"/><Relationship Id="rId4" Type="http://schemas.openxmlformats.org/officeDocument/2006/relationships/image" Target="../media/image26.png"/><Relationship Id="rId9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2.png"/><Relationship Id="rId5" Type="http://schemas.openxmlformats.org/officeDocument/2006/relationships/image" Target="../media/image5.png"/><Relationship Id="rId10" Type="http://schemas.openxmlformats.org/officeDocument/2006/relationships/image" Target="../media/image7.png"/><Relationship Id="rId4" Type="http://schemas.openxmlformats.org/officeDocument/2006/relationships/image" Target="../media/image26.png"/><Relationship Id="rId9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2.png"/><Relationship Id="rId5" Type="http://schemas.openxmlformats.org/officeDocument/2006/relationships/image" Target="../media/image5.png"/><Relationship Id="rId10" Type="http://schemas.openxmlformats.org/officeDocument/2006/relationships/image" Target="../media/image7.png"/><Relationship Id="rId4" Type="http://schemas.openxmlformats.org/officeDocument/2006/relationships/image" Target="../media/image26.png"/><Relationship Id="rId9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27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7.png"/><Relationship Id="rId5" Type="http://schemas.openxmlformats.org/officeDocument/2006/relationships/image" Target="../media/image5.png"/><Relationship Id="rId10" Type="http://schemas.openxmlformats.org/officeDocument/2006/relationships/image" Target="../media/image7.png"/><Relationship Id="rId4" Type="http://schemas.openxmlformats.org/officeDocument/2006/relationships/image" Target="../media/image26.png"/><Relationship Id="rId9" Type="http://schemas.openxmlformats.org/officeDocument/2006/relationships/image" Target="../media/image14.png"/><Relationship Id="rId14" Type="http://schemas.openxmlformats.org/officeDocument/2006/relationships/image" Target="../media/image2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8.png"/><Relationship Id="rId7" Type="http://schemas.openxmlformats.org/officeDocument/2006/relationships/image" Target="../media/image26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37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10.png"/><Relationship Id="rId9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8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openxmlformats.org/officeDocument/2006/relationships/image" Target="../media/image38.png"/><Relationship Id="rId4" Type="http://schemas.openxmlformats.org/officeDocument/2006/relationships/image" Target="../media/image10.png"/><Relationship Id="rId9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8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openxmlformats.org/officeDocument/2006/relationships/image" Target="../media/image38.png"/><Relationship Id="rId4" Type="http://schemas.openxmlformats.org/officeDocument/2006/relationships/image" Target="../media/image10.png"/><Relationship Id="rId9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2.png"/><Relationship Id="rId5" Type="http://schemas.openxmlformats.org/officeDocument/2006/relationships/image" Target="../media/image5.png"/><Relationship Id="rId10" Type="http://schemas.openxmlformats.org/officeDocument/2006/relationships/image" Target="../media/image7.png"/><Relationship Id="rId4" Type="http://schemas.openxmlformats.org/officeDocument/2006/relationships/image" Target="../media/image26.png"/><Relationship Id="rId9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8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openxmlformats.org/officeDocument/2006/relationships/image" Target="../media/image39.png"/><Relationship Id="rId4" Type="http://schemas.openxmlformats.org/officeDocument/2006/relationships/image" Target="../media/image10.png"/><Relationship Id="rId9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8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openxmlformats.org/officeDocument/2006/relationships/image" Target="../media/image39.png"/><Relationship Id="rId4" Type="http://schemas.openxmlformats.org/officeDocument/2006/relationships/image" Target="../media/image10.png"/><Relationship Id="rId9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2.png"/><Relationship Id="rId5" Type="http://schemas.openxmlformats.org/officeDocument/2006/relationships/image" Target="../media/image5.png"/><Relationship Id="rId10" Type="http://schemas.openxmlformats.org/officeDocument/2006/relationships/image" Target="../media/image7.png"/><Relationship Id="rId4" Type="http://schemas.openxmlformats.org/officeDocument/2006/relationships/image" Target="../media/image26.png"/><Relationship Id="rId9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40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2.png"/><Relationship Id="rId5" Type="http://schemas.openxmlformats.org/officeDocument/2006/relationships/image" Target="../media/image5.png"/><Relationship Id="rId10" Type="http://schemas.openxmlformats.org/officeDocument/2006/relationships/image" Target="../media/image7.png"/><Relationship Id="rId4" Type="http://schemas.openxmlformats.org/officeDocument/2006/relationships/image" Target="../media/image26.png"/><Relationship Id="rId9" Type="http://schemas.openxmlformats.org/officeDocument/2006/relationships/image" Target="../media/image14.png"/><Relationship Id="rId14" Type="http://schemas.openxmlformats.org/officeDocument/2006/relationships/image" Target="../media/image4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8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openxmlformats.org/officeDocument/2006/relationships/image" Target="../media/image42.png"/><Relationship Id="rId4" Type="http://schemas.openxmlformats.org/officeDocument/2006/relationships/image" Target="../media/image10.png"/><Relationship Id="rId9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2.png"/><Relationship Id="rId5" Type="http://schemas.openxmlformats.org/officeDocument/2006/relationships/image" Target="../media/image5.png"/><Relationship Id="rId10" Type="http://schemas.openxmlformats.org/officeDocument/2006/relationships/image" Target="../media/image7.png"/><Relationship Id="rId4" Type="http://schemas.openxmlformats.org/officeDocument/2006/relationships/image" Target="../media/image26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28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7.png"/><Relationship Id="rId5" Type="http://schemas.openxmlformats.org/officeDocument/2006/relationships/image" Target="../media/image5.png"/><Relationship Id="rId15" Type="http://schemas.openxmlformats.org/officeDocument/2006/relationships/image" Target="../media/image30.png"/><Relationship Id="rId10" Type="http://schemas.openxmlformats.org/officeDocument/2006/relationships/image" Target="../media/image7.png"/><Relationship Id="rId4" Type="http://schemas.openxmlformats.org/officeDocument/2006/relationships/image" Target="../media/image26.png"/><Relationship Id="rId9" Type="http://schemas.openxmlformats.org/officeDocument/2006/relationships/image" Target="../media/image14.png"/><Relationship Id="rId14" Type="http://schemas.openxmlformats.org/officeDocument/2006/relationships/image" Target="../media/image29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8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openxmlformats.org/officeDocument/2006/relationships/image" Target="../media/image44.png"/><Relationship Id="rId4" Type="http://schemas.openxmlformats.org/officeDocument/2006/relationships/image" Target="../media/image10.png"/><Relationship Id="rId9" Type="http://schemas.openxmlformats.org/officeDocument/2006/relationships/image" Target="../media/image43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8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7.png"/><Relationship Id="rId4" Type="http://schemas.openxmlformats.org/officeDocument/2006/relationships/image" Target="../media/image10.png"/><Relationship Id="rId9" Type="http://schemas.openxmlformats.org/officeDocument/2006/relationships/image" Target="../media/image46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2.png"/><Relationship Id="rId5" Type="http://schemas.openxmlformats.org/officeDocument/2006/relationships/image" Target="../media/image5.png"/><Relationship Id="rId10" Type="http://schemas.openxmlformats.org/officeDocument/2006/relationships/image" Target="../media/image7.png"/><Relationship Id="rId4" Type="http://schemas.openxmlformats.org/officeDocument/2006/relationships/image" Target="../media/image26.png"/><Relationship Id="rId9" Type="http://schemas.openxmlformats.org/officeDocument/2006/relationships/image" Target="../media/image14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2.png"/><Relationship Id="rId5" Type="http://schemas.openxmlformats.org/officeDocument/2006/relationships/image" Target="../media/image5.png"/><Relationship Id="rId10" Type="http://schemas.openxmlformats.org/officeDocument/2006/relationships/image" Target="../media/image7.png"/><Relationship Id="rId4" Type="http://schemas.openxmlformats.org/officeDocument/2006/relationships/image" Target="../media/image26.png"/><Relationship Id="rId9" Type="http://schemas.openxmlformats.org/officeDocument/2006/relationships/image" Target="../media/image14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8.png"/><Relationship Id="rId7" Type="http://schemas.openxmlformats.org/officeDocument/2006/relationships/image" Target="../media/image26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37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10.png"/><Relationship Id="rId9" Type="http://schemas.openxmlformats.org/officeDocument/2006/relationships/image" Target="../media/image6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2.png"/><Relationship Id="rId5" Type="http://schemas.openxmlformats.org/officeDocument/2006/relationships/image" Target="../media/image5.png"/><Relationship Id="rId10" Type="http://schemas.openxmlformats.org/officeDocument/2006/relationships/image" Target="../media/image7.png"/><Relationship Id="rId4" Type="http://schemas.openxmlformats.org/officeDocument/2006/relationships/image" Target="../media/image26.png"/><Relationship Id="rId9" Type="http://schemas.openxmlformats.org/officeDocument/2006/relationships/image" Target="../media/image14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2.png"/><Relationship Id="rId5" Type="http://schemas.openxmlformats.org/officeDocument/2006/relationships/image" Target="../media/image5.png"/><Relationship Id="rId10" Type="http://schemas.openxmlformats.org/officeDocument/2006/relationships/image" Target="../media/image7.png"/><Relationship Id="rId4" Type="http://schemas.openxmlformats.org/officeDocument/2006/relationships/image" Target="../media/image26.png"/><Relationship Id="rId9" Type="http://schemas.openxmlformats.org/officeDocument/2006/relationships/image" Target="../media/image14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2.png"/><Relationship Id="rId5" Type="http://schemas.openxmlformats.org/officeDocument/2006/relationships/image" Target="../media/image5.png"/><Relationship Id="rId10" Type="http://schemas.openxmlformats.org/officeDocument/2006/relationships/image" Target="../media/image7.png"/><Relationship Id="rId4" Type="http://schemas.openxmlformats.org/officeDocument/2006/relationships/image" Target="../media/image26.png"/><Relationship Id="rId9" Type="http://schemas.openxmlformats.org/officeDocument/2006/relationships/image" Target="../media/image14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2.png"/><Relationship Id="rId5" Type="http://schemas.openxmlformats.org/officeDocument/2006/relationships/image" Target="../media/image5.png"/><Relationship Id="rId10" Type="http://schemas.openxmlformats.org/officeDocument/2006/relationships/image" Target="../media/image7.png"/><Relationship Id="rId4" Type="http://schemas.openxmlformats.org/officeDocument/2006/relationships/image" Target="../media/image26.png"/><Relationship Id="rId9" Type="http://schemas.openxmlformats.org/officeDocument/2006/relationships/image" Target="../media/image14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0.png"/><Relationship Id="rId4" Type="http://schemas.openxmlformats.org/officeDocument/2006/relationships/image" Target="../media/image8.png"/><Relationship Id="rId9" Type="http://schemas.openxmlformats.org/officeDocument/2006/relationships/image" Target="../media/image4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32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2.png"/><Relationship Id="rId5" Type="http://schemas.openxmlformats.org/officeDocument/2006/relationships/image" Target="../media/image5.png"/><Relationship Id="rId10" Type="http://schemas.openxmlformats.org/officeDocument/2006/relationships/image" Target="../media/image7.png"/><Relationship Id="rId4" Type="http://schemas.openxmlformats.org/officeDocument/2006/relationships/image" Target="../media/image26.png"/><Relationship Id="rId9" Type="http://schemas.openxmlformats.org/officeDocument/2006/relationships/image" Target="../media/image14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8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7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10.png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2.png"/><Relationship Id="rId5" Type="http://schemas.openxmlformats.org/officeDocument/2006/relationships/image" Target="../media/image5.png"/><Relationship Id="rId10" Type="http://schemas.openxmlformats.org/officeDocument/2006/relationships/image" Target="../media/image7.png"/><Relationship Id="rId4" Type="http://schemas.openxmlformats.org/officeDocument/2006/relationships/image" Target="../media/image26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2.png"/><Relationship Id="rId5" Type="http://schemas.openxmlformats.org/officeDocument/2006/relationships/image" Target="../media/image5.png"/><Relationship Id="rId10" Type="http://schemas.openxmlformats.org/officeDocument/2006/relationships/image" Target="../media/image7.png"/><Relationship Id="rId4" Type="http://schemas.openxmlformats.org/officeDocument/2006/relationships/image" Target="../media/image26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2.png"/><Relationship Id="rId5" Type="http://schemas.openxmlformats.org/officeDocument/2006/relationships/image" Target="../media/image5.png"/><Relationship Id="rId10" Type="http://schemas.openxmlformats.org/officeDocument/2006/relationships/image" Target="../media/image7.png"/><Relationship Id="rId4" Type="http://schemas.openxmlformats.org/officeDocument/2006/relationships/image" Target="../media/image26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2.png"/><Relationship Id="rId5" Type="http://schemas.openxmlformats.org/officeDocument/2006/relationships/image" Target="../media/image5.png"/><Relationship Id="rId10" Type="http://schemas.openxmlformats.org/officeDocument/2006/relationships/image" Target="../media/image7.png"/><Relationship Id="rId4" Type="http://schemas.openxmlformats.org/officeDocument/2006/relationships/image" Target="../media/image26.png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2.png"/><Relationship Id="rId5" Type="http://schemas.openxmlformats.org/officeDocument/2006/relationships/image" Target="../media/image5.png"/><Relationship Id="rId10" Type="http://schemas.openxmlformats.org/officeDocument/2006/relationships/image" Target="../media/image7.png"/><Relationship Id="rId4" Type="http://schemas.openxmlformats.org/officeDocument/2006/relationships/image" Target="../media/image26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xmlns="" id="{9BEE043C-E42A-40B4-A4F8-0FEFA9F38D44}"/>
              </a:ext>
            </a:extLst>
          </p:cNvPr>
          <p:cNvSpPr txBox="1">
            <a:spLocks/>
          </p:cNvSpPr>
          <p:nvPr/>
        </p:nvSpPr>
        <p:spPr>
          <a:xfrm>
            <a:off x="127839" y="6361079"/>
            <a:ext cx="8110726" cy="38775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Е. С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Шилова,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кандидат педагогических наук, доцент</a:t>
            </a:r>
          </a:p>
        </p:txBody>
      </p:sp>
      <p:sp>
        <p:nvSpPr>
          <p:cNvPr id="9" name="Подзаголовок 8">
            <a:extLst>
              <a:ext uri="{FF2B5EF4-FFF2-40B4-BE49-F238E27FC236}">
                <a16:creationId xmlns:a16="http://schemas.microsoft.com/office/drawing/2014/main" xmlns="" id="{7A520274-A647-4D06-8199-46288B075C1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431524" y="3105260"/>
            <a:ext cx="5762625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Методическая разработка для учителя</a:t>
            </a:r>
            <a:r>
              <a:rPr lang="ru-RU" sz="1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597F3B1D-926C-480A-AE2A-7A190CB38B4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21838" t="19608" r="7646" b="51866"/>
          <a:stretch/>
        </p:blipFill>
        <p:spPr>
          <a:xfrm>
            <a:off x="30689" y="0"/>
            <a:ext cx="12143381" cy="20461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8404" y="236618"/>
            <a:ext cx="10955193" cy="1930678"/>
          </a:xfrm>
        </p:spPr>
        <p:txBody>
          <a:bodyPr anchor="b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latin typeface="+mn-lt"/>
                <a:cs typeface="Arial" panose="020B0604020202020204" pitchFamily="34" charset="0"/>
              </a:rPr>
              <a:t> </a:t>
            </a:r>
            <a:br>
              <a:rPr lang="ru-RU" sz="3200" b="1" dirty="0">
                <a:latin typeface="+mn-lt"/>
                <a:cs typeface="Arial" panose="020B0604020202020204" pitchFamily="34" charset="0"/>
              </a:rPr>
            </a:br>
            <a:r>
              <a:rPr lang="ru-RU" sz="3200" b="1" dirty="0">
                <a:latin typeface="+mn-lt"/>
                <a:cs typeface="Arial" panose="020B0604020202020204" pitchFamily="34" charset="0"/>
              </a:rPr>
              <a:t/>
            </a:r>
            <a:br>
              <a:rPr lang="ru-RU" sz="3200" b="1" dirty="0">
                <a:latin typeface="+mn-lt"/>
                <a:cs typeface="Arial" panose="020B0604020202020204" pitchFamily="34" charset="0"/>
              </a:rPr>
            </a:br>
            <a:r>
              <a:rPr lang="ru-RU" sz="3200" b="1" dirty="0">
                <a:latin typeface="+mn-lt"/>
                <a:cs typeface="Arial" panose="020B0604020202020204" pitchFamily="34" charset="0"/>
              </a:rPr>
              <a:t/>
            </a:r>
            <a:br>
              <a:rPr lang="ru-RU" sz="3200" b="1" dirty="0">
                <a:latin typeface="+mn-lt"/>
                <a:cs typeface="Arial" panose="020B0604020202020204" pitchFamily="34" charset="0"/>
              </a:rPr>
            </a:br>
            <a:r>
              <a:rPr lang="ru-RU" sz="3200" b="1" dirty="0">
                <a:latin typeface="+mn-lt"/>
                <a:cs typeface="Arial" panose="020B0604020202020204" pitchFamily="34" charset="0"/>
              </a:rPr>
              <a:t/>
            </a:r>
            <a:br>
              <a:rPr lang="ru-RU" sz="3200" b="1" dirty="0">
                <a:latin typeface="+mn-lt"/>
                <a:cs typeface="Arial" panose="020B0604020202020204" pitchFamily="34" charset="0"/>
              </a:rPr>
            </a:br>
            <a:r>
              <a:rPr lang="ru-RU" sz="3200" b="1" dirty="0">
                <a:latin typeface="+mn-lt"/>
                <a:cs typeface="Arial" panose="020B0604020202020204" pitchFamily="34" charset="0"/>
              </a:rPr>
              <a:t/>
            </a:r>
            <a:br>
              <a:rPr lang="ru-RU" sz="3200" b="1" dirty="0">
                <a:latin typeface="+mn-lt"/>
                <a:cs typeface="Arial" panose="020B0604020202020204" pitchFamily="34" charset="0"/>
              </a:rPr>
            </a:br>
            <a:r>
              <a:rPr lang="ru-RU" sz="3200" b="1" dirty="0">
                <a:latin typeface="+mn-lt"/>
                <a:cs typeface="Arial" panose="020B0604020202020204" pitchFamily="34" charset="0"/>
              </a:rPr>
              <a:t/>
            </a:r>
            <a:br>
              <a:rPr lang="ru-RU" sz="3200" b="1" dirty="0">
                <a:latin typeface="+mn-lt"/>
                <a:cs typeface="Arial" panose="020B0604020202020204" pitchFamily="34" charset="0"/>
              </a:rPr>
            </a:b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+mn-lt"/>
                <a:cs typeface="Arial" panose="020B0604020202020204" pitchFamily="34" charset="0"/>
              </a:rPr>
              <a:t/>
            </a:r>
            <a:br>
              <a:rPr lang="ru-RU" sz="3200" b="1" dirty="0">
                <a:latin typeface="+mn-lt"/>
                <a:cs typeface="Arial" panose="020B0604020202020204" pitchFamily="34" charset="0"/>
              </a:rPr>
            </a:br>
            <a:r>
              <a:rPr lang="ru-RU" sz="3200" b="1" dirty="0">
                <a:latin typeface="+mn-lt"/>
                <a:cs typeface="Arial" panose="020B0604020202020204" pitchFamily="34" charset="0"/>
              </a:rPr>
              <a:t/>
            </a:r>
            <a:br>
              <a:rPr lang="ru-RU" sz="3200" b="1" dirty="0">
                <a:latin typeface="+mn-lt"/>
                <a:cs typeface="Arial" panose="020B0604020202020204" pitchFamily="34" charset="0"/>
              </a:rPr>
            </a:br>
            <a:r>
              <a:rPr lang="ru-RU" sz="3200" b="1" dirty="0">
                <a:latin typeface="+mn-lt"/>
                <a:cs typeface="Arial" panose="020B0604020202020204" pitchFamily="34" charset="0"/>
              </a:rPr>
              <a:t/>
            </a:r>
            <a:br>
              <a:rPr lang="ru-RU" sz="3200" b="1" dirty="0">
                <a:latin typeface="+mn-lt"/>
                <a:cs typeface="Arial" panose="020B0604020202020204" pitchFamily="34" charset="0"/>
              </a:rPr>
            </a:br>
            <a:r>
              <a:rPr lang="ru-RU" sz="3200" b="1" dirty="0">
                <a:latin typeface="+mn-lt"/>
                <a:cs typeface="Arial" panose="020B0604020202020204" pitchFamily="34" charset="0"/>
              </a:rPr>
              <a:t/>
            </a:r>
            <a:br>
              <a:rPr lang="ru-RU" sz="3200" b="1" dirty="0">
                <a:latin typeface="+mn-lt"/>
                <a:cs typeface="Arial" panose="020B0604020202020204" pitchFamily="34" charset="0"/>
              </a:rPr>
            </a:br>
            <a:r>
              <a:rPr lang="ru-RU" sz="3200" b="1" dirty="0">
                <a:latin typeface="+mn-lt"/>
                <a:cs typeface="Arial" panose="020B0604020202020204" pitchFamily="34" charset="0"/>
              </a:rPr>
              <a:t/>
            </a:r>
            <a:br>
              <a:rPr lang="ru-RU" sz="3200" b="1" dirty="0">
                <a:latin typeface="+mn-lt"/>
                <a:cs typeface="Arial" panose="020B0604020202020204" pitchFamily="34" charset="0"/>
              </a:rPr>
            </a:br>
            <a:r>
              <a:rPr lang="ru-RU" sz="3200" b="1" dirty="0">
                <a:latin typeface="+mn-lt"/>
                <a:cs typeface="Arial" panose="020B0604020202020204" pitchFamily="34" charset="0"/>
              </a:rPr>
              <a:t/>
            </a:r>
            <a:br>
              <a:rPr lang="ru-RU" sz="3200" b="1" dirty="0">
                <a:latin typeface="+mn-lt"/>
                <a:cs typeface="Arial" panose="020B0604020202020204" pitchFamily="34" charset="0"/>
              </a:rPr>
            </a:br>
            <a:r>
              <a:rPr lang="ru-RU" sz="3200" b="1" dirty="0">
                <a:latin typeface="+mn-lt"/>
                <a:cs typeface="Arial" panose="020B0604020202020204" pitchFamily="34" charset="0"/>
              </a:rPr>
              <a:t/>
            </a:r>
            <a:br>
              <a:rPr lang="ru-RU" sz="3200" b="1" dirty="0">
                <a:latin typeface="+mn-lt"/>
                <a:cs typeface="Arial" panose="020B0604020202020204" pitchFamily="34" charset="0"/>
              </a:rPr>
            </a:br>
            <a:r>
              <a:rPr lang="ru-RU" sz="3200" b="1" dirty="0">
                <a:latin typeface="+mn-lt"/>
                <a:cs typeface="Arial" panose="020B0604020202020204" pitchFamily="34" charset="0"/>
              </a:rPr>
              <a:t/>
            </a:r>
            <a:br>
              <a:rPr lang="ru-RU" sz="3200" b="1" dirty="0">
                <a:latin typeface="+mn-lt"/>
                <a:cs typeface="Arial" panose="020B0604020202020204" pitchFamily="34" charset="0"/>
              </a:rPr>
            </a:br>
            <a:r>
              <a:rPr lang="ru-RU" sz="3200" b="1" dirty="0">
                <a:latin typeface="+mn-lt"/>
                <a:cs typeface="Arial" panose="020B0604020202020204" pitchFamily="34" charset="0"/>
              </a:rPr>
              <a:t/>
            </a:r>
            <a:br>
              <a:rPr lang="ru-RU" sz="3200" b="1" dirty="0">
                <a:latin typeface="+mn-lt"/>
                <a:cs typeface="Arial" panose="020B0604020202020204" pitchFamily="34" charset="0"/>
              </a:rPr>
            </a:br>
            <a:r>
              <a:rPr lang="ru-RU" sz="3200" b="1" dirty="0">
                <a:latin typeface="+mn-lt"/>
                <a:cs typeface="Arial" panose="020B0604020202020204" pitchFamily="34" charset="0"/>
              </a:rPr>
              <a:t/>
            </a:r>
            <a:br>
              <a:rPr lang="ru-RU" sz="3200" b="1" dirty="0">
                <a:latin typeface="+mn-lt"/>
                <a:cs typeface="Arial" panose="020B0604020202020204" pitchFamily="34" charset="0"/>
              </a:rPr>
            </a:br>
            <a:r>
              <a:rPr lang="ru-RU" sz="3200" b="1" dirty="0">
                <a:latin typeface="+mn-lt"/>
                <a:cs typeface="Arial" panose="020B0604020202020204" pitchFamily="34" charset="0"/>
              </a:rPr>
              <a:t/>
            </a:r>
            <a:br>
              <a:rPr lang="ru-RU" sz="3200" b="1" dirty="0">
                <a:latin typeface="+mn-lt"/>
                <a:cs typeface="Arial" panose="020B0604020202020204" pitchFamily="34" charset="0"/>
              </a:rPr>
            </a:br>
            <a:r>
              <a:rPr lang="ru-RU" sz="3200" b="1" dirty="0">
                <a:latin typeface="+mn-lt"/>
                <a:cs typeface="Arial" panose="020B0604020202020204" pitchFamily="34" charset="0"/>
              </a:rPr>
              <a:t/>
            </a:r>
            <a:br>
              <a:rPr lang="ru-RU" sz="3200" b="1" dirty="0">
                <a:latin typeface="+mn-lt"/>
                <a:cs typeface="Arial" panose="020B0604020202020204" pitchFamily="34" charset="0"/>
              </a:rPr>
            </a:br>
            <a:r>
              <a:rPr lang="ru-RU" sz="3200" b="1" dirty="0">
                <a:latin typeface="+mn-lt"/>
                <a:cs typeface="Arial" panose="020B0604020202020204" pitchFamily="34" charset="0"/>
              </a:rPr>
              <a:t/>
            </a:r>
            <a:br>
              <a:rPr lang="ru-RU" sz="3200" b="1" dirty="0">
                <a:latin typeface="+mn-lt"/>
                <a:cs typeface="Arial" panose="020B0604020202020204" pitchFamily="34" charset="0"/>
              </a:rPr>
            </a:br>
            <a:r>
              <a:rPr lang="ru-RU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Знакомство 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учащихся с понятием </a:t>
            </a: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«скорость удаления»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способом </a:t>
            </a:r>
            <a:r>
              <a:rPr lang="ru-RU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решения задач 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ru-RU" sz="28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движение </a:t>
            </a: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противоположных направлениях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(на нахождение </a:t>
            </a:r>
            <a:r>
              <a:rPr lang="ru-RU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расстояния) </a:t>
            </a:r>
            <a:r>
              <a:rPr lang="ru-RU" sz="28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двумя </a:t>
            </a: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арифметическими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</a:t>
            </a: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ействиями </a:t>
            </a:r>
            <a:r>
              <a:rPr lang="ru-RU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III классе</a:t>
            </a:r>
            <a:endParaRPr lang="ru-RU" sz="2800" b="1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E297E172-CB57-41F0-BA0E-B11497DF73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53" y="4844081"/>
            <a:ext cx="382530" cy="36910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701E1A47-6C99-445B-AF55-FC9648FF2F4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338" y="2286173"/>
            <a:ext cx="586145" cy="743953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C3CAD9B9-5EB3-4EBB-AA93-62F779E3D93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0" y="236618"/>
            <a:ext cx="573085" cy="65213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A48B0DC9-869D-4202-A8C7-94FBF9DE437A}"/>
              </a:ext>
            </a:extLst>
          </p:cNvPr>
          <p:cNvSpPr txBox="1"/>
          <p:nvPr/>
        </p:nvSpPr>
        <p:spPr>
          <a:xfrm>
            <a:off x="3673992" y="3554947"/>
            <a:ext cx="5183137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ea typeface="+mj-ea"/>
                <a:cs typeface="Arial" panose="020B0604020202020204" pitchFamily="34" charset="0"/>
              </a:rPr>
              <a:t>Урок  119, с. </a:t>
            </a:r>
            <a:r>
              <a:rPr lang="ru-RU" sz="2400" b="1" dirty="0" smtClean="0">
                <a:solidFill>
                  <a:srgbClr val="FF0000"/>
                </a:solidFill>
                <a:ea typeface="+mj-ea"/>
                <a:cs typeface="Arial" panose="020B0604020202020204" pitchFamily="34" charset="0"/>
              </a:rPr>
              <a:t>102, 103</a:t>
            </a:r>
            <a:endParaRPr lang="ru-RU" sz="2400" b="1" dirty="0">
              <a:solidFill>
                <a:srgbClr val="FF0000"/>
              </a:solidFill>
              <a:ea typeface="+mj-ea"/>
              <a:cs typeface="Arial" panose="020B0604020202020204" pitchFamily="34" charset="0"/>
            </a:endParaRPr>
          </a:p>
          <a:p>
            <a:pPr algn="ctr"/>
            <a:endParaRPr lang="ru-RU" sz="28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679814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1040">
            <a:off x="2109131" y="5633817"/>
            <a:ext cx="1042447" cy="710168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DCC9F41B-3392-44E9-BCF4-36D55A5244AB}"/>
              </a:ext>
            </a:extLst>
          </p:cNvPr>
          <p:cNvSpPr/>
          <p:nvPr/>
        </p:nvSpPr>
        <p:spPr>
          <a:xfrm>
            <a:off x="3507402" y="5904021"/>
            <a:ext cx="5177196" cy="9015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Задание</a:t>
            </a:r>
            <a:r>
              <a:rPr lang="ru-RU" sz="2400" b="1" dirty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проверьте </a:t>
            </a:r>
            <a:r>
              <a:rPr lang="ru-RU" sz="2400" b="1" dirty="0">
                <a:solidFill>
                  <a:schemeClr val="tx1"/>
                </a:solidFill>
              </a:rPr>
              <a:t>у себя усвоенные знания.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21438093-2421-4B7F-8E0D-6C35030AB77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1" y="4249271"/>
            <a:ext cx="1889937" cy="255628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77FE5DD-D54D-4202-B1CE-DF392C2899FA}"/>
              </a:ext>
            </a:extLst>
          </p:cNvPr>
          <p:cNvSpPr txBox="1"/>
          <p:nvPr/>
        </p:nvSpPr>
        <p:spPr>
          <a:xfrm>
            <a:off x="1917700" y="1419076"/>
            <a:ext cx="8356600" cy="31373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Скорость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измеряется в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единицах </a:t>
            </a:r>
            <a:r>
              <a:rPr 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скорости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километр 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час (км/ч),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километр в минуту (км/мин),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метр в минуту (м/мин),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сантиметр в минуту (см/мин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0F7BEE73-7D2F-4362-927F-76544E381EC0}"/>
              </a:ext>
            </a:extLst>
          </p:cNvPr>
          <p:cNvSpPr/>
          <p:nvPr/>
        </p:nvSpPr>
        <p:spPr>
          <a:xfrm>
            <a:off x="5067300" y="249314"/>
            <a:ext cx="2057400" cy="504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Повторите!</a:t>
            </a:r>
            <a:endParaRPr lang="ru-RU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758194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4754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1040">
            <a:off x="2109131" y="5633817"/>
            <a:ext cx="1042447" cy="710168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EA86F97F-3130-479E-A163-CBF83CEECDCE}"/>
              </a:ext>
            </a:extLst>
          </p:cNvPr>
          <p:cNvSpPr/>
          <p:nvPr/>
        </p:nvSpPr>
        <p:spPr>
          <a:xfrm>
            <a:off x="3134870" y="5799870"/>
            <a:ext cx="5922260" cy="90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Задание</a:t>
            </a:r>
            <a:r>
              <a:rPr lang="ru-RU" sz="2400" b="1" dirty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проверьте друг у друга усвоенные знания.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4012375F-69B4-462D-B8A0-8FFAC76FC37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1" y="4249271"/>
            <a:ext cx="1889937" cy="2556289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E67358C7-7CEE-48D9-95BC-7159B66F3382}"/>
              </a:ext>
            </a:extLst>
          </p:cNvPr>
          <p:cNvSpPr txBox="1"/>
          <p:nvPr/>
        </p:nvSpPr>
        <p:spPr>
          <a:xfrm>
            <a:off x="2291975" y="1371600"/>
            <a:ext cx="7608050" cy="31373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Скорость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измеряется в </a:t>
            </a:r>
            <a:r>
              <a:rPr 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единицах … 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ru-RU" sz="32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 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 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ru-RU" sz="32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 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ru-RU" sz="32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 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0F7BEE73-7D2F-4362-927F-76544E381EC0}"/>
              </a:ext>
            </a:extLst>
          </p:cNvPr>
          <p:cNvSpPr/>
          <p:nvPr/>
        </p:nvSpPr>
        <p:spPr>
          <a:xfrm>
            <a:off x="4864100" y="249314"/>
            <a:ext cx="2463800" cy="504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Продолжите!</a:t>
            </a:r>
            <a:endParaRPr lang="ru-RU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404882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670660" y="2006925"/>
            <a:ext cx="457488" cy="60363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910" y="762717"/>
            <a:ext cx="451536" cy="4305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440351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1040">
            <a:off x="2109131" y="5633817"/>
            <a:ext cx="1042447" cy="710168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8E3E4CD1-3050-447F-A4D4-76A4E75CDE5B}"/>
              </a:ext>
            </a:extLst>
          </p:cNvPr>
          <p:cNvSpPr txBox="1"/>
          <p:nvPr/>
        </p:nvSpPr>
        <p:spPr>
          <a:xfrm>
            <a:off x="4692207" y="2992882"/>
            <a:ext cx="32175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90 + 80 = </a:t>
            </a:r>
            <a:r>
              <a:rPr lang="ru-RU" sz="2800" b="1" dirty="0">
                <a:latin typeface="Calibri" panose="020F0502020204030204" pitchFamily="34" charset="0"/>
                <a:cs typeface="Calibri" panose="020F0502020204030204" pitchFamily="34" charset="0"/>
              </a:rPr>
              <a:t>170 </a:t>
            </a:r>
            <a:r>
              <a:rPr lang="ru-RU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(км/ч)</a:t>
            </a:r>
            <a:endParaRPr lang="ru-RU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xmlns="" id="{E58AF2A6-5317-4946-AE51-BD59234E58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32" t="14141" r="21758"/>
          <a:stretch/>
        </p:blipFill>
        <p:spPr bwMode="auto">
          <a:xfrm>
            <a:off x="5917676" y="343290"/>
            <a:ext cx="1394898" cy="167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xmlns="" id="{C42E0177-3DA3-4B1C-8413-926D0B9BFE2B}"/>
              </a:ext>
            </a:extLst>
          </p:cNvPr>
          <p:cNvCxnSpPr>
            <a:cxnSpLocks/>
          </p:cNvCxnSpPr>
          <p:nvPr/>
        </p:nvCxnSpPr>
        <p:spPr>
          <a:xfrm>
            <a:off x="4467737" y="2044261"/>
            <a:ext cx="1841189" cy="0"/>
          </a:xfrm>
          <a:prstGeom prst="line">
            <a:avLst/>
          </a:prstGeom>
          <a:ln w="3810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xmlns="" id="{B8E4DBFA-41DC-486E-A453-C066D732D05C}"/>
              </a:ext>
            </a:extLst>
          </p:cNvPr>
          <p:cNvCxnSpPr>
            <a:cxnSpLocks/>
          </p:cNvCxnSpPr>
          <p:nvPr/>
        </p:nvCxnSpPr>
        <p:spPr>
          <a:xfrm>
            <a:off x="2626548" y="2044261"/>
            <a:ext cx="1841189" cy="0"/>
          </a:xfrm>
          <a:prstGeom prst="line">
            <a:avLst/>
          </a:prstGeom>
          <a:ln w="3810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>
            <a:extLst>
              <a:ext uri="{FF2B5EF4-FFF2-40B4-BE49-F238E27FC236}">
                <a16:creationId xmlns:a16="http://schemas.microsoft.com/office/drawing/2014/main" xmlns="" id="{21E9BFDE-668E-491D-B1CB-E0205EDCAE70}"/>
              </a:ext>
            </a:extLst>
          </p:cNvPr>
          <p:cNvCxnSpPr>
            <a:cxnSpLocks/>
          </p:cNvCxnSpPr>
          <p:nvPr/>
        </p:nvCxnSpPr>
        <p:spPr>
          <a:xfrm flipH="1">
            <a:off x="4549801" y="1097914"/>
            <a:ext cx="1661043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578412A3-5CEB-4951-8752-C2AB0C9A93A1}"/>
              </a:ext>
            </a:extLst>
          </p:cNvPr>
          <p:cNvSpPr txBox="1"/>
          <p:nvPr/>
        </p:nvSpPr>
        <p:spPr>
          <a:xfrm>
            <a:off x="4808060" y="731585"/>
            <a:ext cx="18070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90 </a:t>
            </a:r>
            <a:r>
              <a:rPr lang="ru-RU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км/ч</a:t>
            </a:r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6" name="Прямая соединительная линия 45">
            <a:extLst>
              <a:ext uri="{FF2B5EF4-FFF2-40B4-BE49-F238E27FC236}">
                <a16:creationId xmlns:a16="http://schemas.microsoft.com/office/drawing/2014/main" xmlns="" id="{E53E28B6-3100-47A4-A6BB-DB5B4D28B4EC}"/>
              </a:ext>
            </a:extLst>
          </p:cNvPr>
          <p:cNvCxnSpPr>
            <a:cxnSpLocks/>
          </p:cNvCxnSpPr>
          <p:nvPr/>
        </p:nvCxnSpPr>
        <p:spPr>
          <a:xfrm>
            <a:off x="6308926" y="2044261"/>
            <a:ext cx="1620000" cy="0"/>
          </a:xfrm>
          <a:prstGeom prst="line">
            <a:avLst/>
          </a:prstGeom>
          <a:ln w="3810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>
            <a:extLst>
              <a:ext uri="{FF2B5EF4-FFF2-40B4-BE49-F238E27FC236}">
                <a16:creationId xmlns:a16="http://schemas.microsoft.com/office/drawing/2014/main" xmlns="" id="{DDAC09BF-F53A-42AF-A706-B49F234C5BBF}"/>
              </a:ext>
            </a:extLst>
          </p:cNvPr>
          <p:cNvCxnSpPr>
            <a:cxnSpLocks/>
          </p:cNvCxnSpPr>
          <p:nvPr/>
        </p:nvCxnSpPr>
        <p:spPr>
          <a:xfrm>
            <a:off x="7945452" y="2044261"/>
            <a:ext cx="1620000" cy="0"/>
          </a:xfrm>
          <a:prstGeom prst="line">
            <a:avLst/>
          </a:prstGeom>
          <a:ln w="3810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xmlns="" id="{E35FB0FF-4D7F-447C-A289-CCD0541D47E7}"/>
              </a:ext>
            </a:extLst>
          </p:cNvPr>
          <p:cNvGrpSpPr/>
          <p:nvPr/>
        </p:nvGrpSpPr>
        <p:grpSpPr>
          <a:xfrm>
            <a:off x="6296956" y="731586"/>
            <a:ext cx="1807065" cy="461665"/>
            <a:chOff x="3700954" y="3828793"/>
            <a:chExt cx="2284284" cy="461665"/>
          </a:xfrm>
        </p:grpSpPr>
        <p:cxnSp>
          <p:nvCxnSpPr>
            <p:cNvPr id="49" name="Прямая со стрелкой 48">
              <a:extLst>
                <a:ext uri="{FF2B5EF4-FFF2-40B4-BE49-F238E27FC236}">
                  <a16:creationId xmlns:a16="http://schemas.microsoft.com/office/drawing/2014/main" xmlns="" id="{F02E4A9E-8B6A-4C9E-8A45-7A7149D5D0CB}"/>
                </a:ext>
              </a:extLst>
            </p:cNvPr>
            <p:cNvCxnSpPr>
              <a:cxnSpLocks/>
            </p:cNvCxnSpPr>
            <p:nvPr/>
          </p:nvCxnSpPr>
          <p:spPr>
            <a:xfrm>
              <a:off x="3845774" y="4189926"/>
              <a:ext cx="187704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C459B58D-9C2D-4A29-A7DC-FBC305769B78}"/>
                </a:ext>
              </a:extLst>
            </p:cNvPr>
            <p:cNvSpPr txBox="1"/>
            <p:nvPr/>
          </p:nvSpPr>
          <p:spPr>
            <a:xfrm>
              <a:off x="3700954" y="3828793"/>
              <a:ext cx="2284284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ru-RU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  </a:t>
              </a:r>
              <a:r>
                <a:rPr lang="ru-RU" sz="2400" b="1" dirty="0">
                  <a:latin typeface="Calibri" panose="020F0502020204030204" pitchFamily="34" charset="0"/>
                  <a:cs typeface="Calibri" panose="020F0502020204030204" pitchFamily="34" charset="0"/>
                </a:rPr>
                <a:t>80 </a:t>
              </a:r>
              <a:r>
                <a:rPr lang="ru-RU" sz="24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км/ч</a:t>
              </a:r>
              <a:endParaRPr lang="ru-RU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2" name="Правая фигурная скобка 51">
            <a:extLst>
              <a:ext uri="{FF2B5EF4-FFF2-40B4-BE49-F238E27FC236}">
                <a16:creationId xmlns:a16="http://schemas.microsoft.com/office/drawing/2014/main" xmlns="" id="{3464DFEF-C109-4206-9FF2-D14A3E16BEA4}"/>
              </a:ext>
            </a:extLst>
          </p:cNvPr>
          <p:cNvSpPr/>
          <p:nvPr/>
        </p:nvSpPr>
        <p:spPr>
          <a:xfrm rot="5400000">
            <a:off x="6023764" y="626054"/>
            <a:ext cx="338553" cy="3471772"/>
          </a:xfrm>
          <a:prstGeom prst="rightBrace">
            <a:avLst>
              <a:gd name="adj1" fmla="val 8333"/>
              <a:gd name="adj2" fmla="val 4690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7DC2DA77-176C-4CDF-B96D-AA32AF1DEBCA}"/>
              </a:ext>
            </a:extLst>
          </p:cNvPr>
          <p:cNvSpPr txBox="1"/>
          <p:nvPr/>
        </p:nvSpPr>
        <p:spPr>
          <a:xfrm>
            <a:off x="4732304" y="2531217"/>
            <a:ext cx="31373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СКОРОСТЬ УДАЛЕНИЯ</a:t>
            </a:r>
            <a:endParaRPr lang="ru-RU" sz="24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72235B58-DE1F-4A42-B7D0-671E5F2FD0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5365" b="76302" l="4115" r="93906">
                        <a14:foregroundMark x1="7240" y1="58542" x2="8698" y2="64427"/>
                        <a14:foregroundMark x1="4115" y1="59062" x2="4115" y2="60156"/>
                        <a14:foregroundMark x1="35885" y1="25365" x2="27813" y2="31250"/>
                        <a14:foregroundMark x1="27813" y1="31250" x2="26979" y2="33490"/>
                        <a14:foregroundMark x1="32344" y1="48906" x2="39010" y2="53073"/>
                        <a14:foregroundMark x1="25833" y1="54115" x2="28021" y2="56354"/>
                        <a14:foregroundMark x1="64115" y1="56979" x2="70417" y2="64844"/>
                        <a14:foregroundMark x1="74688" y1="65885" x2="83073" y2="65885"/>
                        <a14:foregroundMark x1="68177" y1="47188" x2="70521" y2="47865"/>
                        <a14:foregroundMark x1="45573" y1="43802" x2="64531" y2="49271"/>
                        <a14:foregroundMark x1="40573" y1="45104" x2="48177" y2="45104"/>
                        <a14:foregroundMark x1="92865" y1="57500" x2="93802" y2="65208"/>
                        <a14:foregroundMark x1="76406" y1="73333" x2="80208" y2="73333"/>
                        <a14:foregroundMark x1="43333" y1="66406" x2="47760" y2="73333"/>
                        <a14:foregroundMark x1="42031" y1="69167" x2="47396" y2="74375"/>
                        <a14:foregroundMark x1="47396" y1="74375" x2="48698" y2="74531"/>
                        <a14:foregroundMark x1="17865" y1="75833" x2="22031" y2="75833"/>
                        <a14:foregroundMark x1="44115" y1="76094" x2="47760" y2="76354"/>
                        <a14:foregroundMark x1="92240" y1="67083" x2="93906" y2="67708"/>
                        <a14:backgroundMark x1="6615" y1="51875" x2="14583" y2="51510"/>
                        <a14:backgroundMark x1="20208" y1="46927" x2="23854" y2="49167"/>
                        <a14:backgroundMark x1="7917" y1="54375" x2="16250" y2="52292"/>
                        <a14:backgroundMark x1="26615" y1="44427" x2="28021" y2="439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767" b="20189"/>
          <a:stretch/>
        </p:blipFill>
        <p:spPr bwMode="auto">
          <a:xfrm>
            <a:off x="6387710" y="1211390"/>
            <a:ext cx="1324839" cy="782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B2F71FDC-73C3-4A94-9459-D943C4538F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2873" b="82385" l="2800" r="96800">
                        <a14:foregroundMark x1="6500" y1="73577" x2="17300" y2="74932"/>
                        <a14:foregroundMark x1="5400" y1="66260" x2="11600" y2="55556"/>
                        <a14:foregroundMark x1="11600" y1="55556" x2="15500" y2="52168"/>
                        <a14:foregroundMark x1="6600" y1="58537" x2="5100" y2="67886"/>
                        <a14:foregroundMark x1="3200" y1="69377" x2="4400" y2="61653"/>
                        <a14:foregroundMark x1="4400" y1="61653" x2="9700" y2="55014"/>
                        <a14:foregroundMark x1="9700" y1="55014" x2="17300" y2="50136"/>
                        <a14:foregroundMark x1="70800" y1="67751" x2="80500" y2="75474"/>
                        <a14:foregroundMark x1="76900" y1="63144" x2="77700" y2="80081"/>
                        <a14:foregroundMark x1="77700" y1="80081" x2="78100" y2="81165"/>
                        <a14:foregroundMark x1="91900" y1="53659" x2="93700" y2="73171"/>
                        <a14:foregroundMark x1="24000" y1="80352" x2="30600" y2="66938"/>
                        <a14:foregroundMark x1="30600" y1="66938" x2="30600" y2="66938"/>
                        <a14:foregroundMark x1="21200" y1="66260" x2="28800" y2="80081"/>
                        <a14:foregroundMark x1="28800" y1="80081" x2="28900" y2="80081"/>
                        <a14:foregroundMark x1="22500" y1="77913" x2="34500" y2="64499"/>
                        <a14:foregroundMark x1="34500" y1="64499" x2="34600" y2="64363"/>
                        <a14:foregroundMark x1="25300" y1="67209" x2="32300" y2="77778"/>
                        <a14:foregroundMark x1="20100" y1="73577" x2="24900" y2="73577"/>
                        <a14:foregroundMark x1="37700" y1="73577" x2="54800" y2="71816"/>
                        <a14:foregroundMark x1="54800" y1="71816" x2="65000" y2="72222"/>
                        <a14:foregroundMark x1="36000" y1="76829" x2="53600" y2="74390"/>
                        <a14:foregroundMark x1="53600" y1="74390" x2="63400" y2="74932"/>
                        <a14:foregroundMark x1="17700" y1="50000" x2="26200" y2="49051"/>
                        <a14:foregroundMark x1="24100" y1="48374" x2="26600" y2="48374"/>
                        <a14:foregroundMark x1="39500" y1="35772" x2="38400" y2="49051"/>
                        <a14:foregroundMark x1="37800" y1="37805" x2="35500" y2="49864"/>
                        <a14:foregroundMark x1="51000" y1="16667" x2="54400" y2="26016"/>
                        <a14:foregroundMark x1="56600" y1="13550" x2="60900" y2="24932"/>
                        <a14:foregroundMark x1="3300" y1="68699" x2="5000" y2="59621"/>
                        <a14:foregroundMark x1="5000" y1="59621" x2="9800" y2="53659"/>
                        <a14:foregroundMark x1="9800" y1="53659" x2="28700" y2="47425"/>
                        <a14:foregroundMark x1="3000" y1="69106" x2="4500" y2="62195"/>
                        <a14:foregroundMark x1="4500" y1="62195" x2="8600" y2="55556"/>
                        <a14:foregroundMark x1="8600" y1="55556" x2="13100" y2="51355"/>
                        <a14:foregroundMark x1="13100" y1="51355" x2="27200" y2="47832"/>
                        <a14:foregroundMark x1="19000" y1="67344" x2="24900" y2="81165"/>
                        <a14:foregroundMark x1="24900" y1="81165" x2="25600" y2="81978"/>
                        <a14:foregroundMark x1="28100" y1="75745" x2="29800" y2="78997"/>
                        <a14:foregroundMark x1="60700" y1="51355" x2="63500" y2="51355"/>
                        <a14:foregroundMark x1="58300" y1="12873" x2="66100" y2="19512"/>
                        <a14:foregroundMark x1="57200" y1="22087" x2="59400" y2="27642"/>
                        <a14:foregroundMark x1="54900" y1="30759" x2="59300" y2="29539"/>
                        <a14:foregroundMark x1="18900" y1="72358" x2="24100" y2="82385"/>
                        <a14:foregroundMark x1="75200" y1="68157" x2="82600" y2="73035"/>
                        <a14:foregroundMark x1="82600" y1="73035" x2="83000" y2="75881"/>
                        <a14:foregroundMark x1="71600" y1="72764" x2="77500" y2="79539"/>
                        <a14:foregroundMark x1="77500" y1="79539" x2="77900" y2="79539"/>
                        <a14:foregroundMark x1="77300" y1="47561" x2="94600" y2="51355"/>
                        <a14:foregroundMark x1="84200" y1="48645" x2="94600" y2="49322"/>
                        <a14:foregroundMark x1="75600" y1="46883" x2="96200" y2="50813"/>
                        <a14:foregroundMark x1="96200" y1="50813" x2="96700" y2="54336"/>
                        <a14:foregroundMark x1="75600" y1="46477" x2="92100" y2="48238"/>
                        <a14:foregroundMark x1="3100" y1="68022" x2="4700" y2="60705"/>
                        <a14:foregroundMark x1="4700" y1="60705" x2="8600" y2="54472"/>
                        <a14:foregroundMark x1="8600" y1="54472" x2="14200" y2="50407"/>
                        <a14:foregroundMark x1="14200" y1="50407" x2="28200" y2="47561"/>
                        <a14:foregroundMark x1="2900" y1="66667" x2="4500" y2="62060"/>
                        <a14:foregroundMark x1="5000" y1="61247" x2="5000" y2="61247"/>
                        <a14:foregroundMark x1="4300" y1="61111" x2="3500" y2="64905"/>
                        <a14:foregroundMark x1="15800" y1="50000" x2="26700" y2="47696"/>
                        <a14:foregroundMark x1="16900" y1="49458" x2="23100" y2="47832"/>
                        <a14:foregroundMark x1="96500" y1="55556" x2="96800" y2="573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633" b="14197"/>
          <a:stretch/>
        </p:blipFill>
        <p:spPr bwMode="auto">
          <a:xfrm>
            <a:off x="4964851" y="1212918"/>
            <a:ext cx="1324839" cy="764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67C2C317-679B-4C52-9C8E-1158FC6FE98C}"/>
              </a:ext>
            </a:extLst>
          </p:cNvPr>
          <p:cNvSpPr txBox="1"/>
          <p:nvPr/>
        </p:nvSpPr>
        <p:spPr>
          <a:xfrm>
            <a:off x="1248572" y="3526082"/>
            <a:ext cx="969485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Расстояние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на которое </a:t>
            </a: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два объекта удаляются за каждую </a:t>
            </a:r>
            <a:r>
              <a:rPr lang="ru-RU" sz="28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единицу </a:t>
            </a: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времени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называют </a:t>
            </a: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скоростью удаления</a:t>
            </a:r>
            <a:r>
              <a:rPr lang="ru-RU" sz="2800" b="1" dirty="0">
                <a:solidFill>
                  <a:srgbClr val="1F1F1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движении в противоположных направлениях</a:t>
            </a: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скорость </a:t>
            </a: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удаления равна сумме скоростей</a:t>
            </a:r>
            <a:r>
              <a:rPr lang="ru-RU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xmlns="" id="{2D60AAC5-59FC-4C83-BCEC-C4B3852BA10F}"/>
              </a:ext>
            </a:extLst>
          </p:cNvPr>
          <p:cNvSpPr/>
          <p:nvPr/>
        </p:nvSpPr>
        <p:spPr>
          <a:xfrm>
            <a:off x="3558989" y="5904021"/>
            <a:ext cx="5074023" cy="9015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Задание</a:t>
            </a:r>
            <a:r>
              <a:rPr lang="ru-RU" sz="2400" b="1" dirty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прочитайте, расскажите друг другу.</a:t>
            </a:r>
          </a:p>
        </p:txBody>
      </p:sp>
    </p:spTree>
    <p:extLst>
      <p:ext uri="{BB962C8B-B14F-4D97-AF65-F5344CB8AC3E}">
        <p14:creationId xmlns:p14="http://schemas.microsoft.com/office/powerpoint/2010/main" val="1971660286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3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1040">
            <a:off x="2109131" y="5633817"/>
            <a:ext cx="1042447" cy="710168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DCC9F41B-3392-44E9-BCF4-36D55A5244AB}"/>
              </a:ext>
            </a:extLst>
          </p:cNvPr>
          <p:cNvSpPr/>
          <p:nvPr/>
        </p:nvSpPr>
        <p:spPr>
          <a:xfrm>
            <a:off x="3520102" y="5904021"/>
            <a:ext cx="5151796" cy="9015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Задание</a:t>
            </a:r>
            <a:r>
              <a:rPr lang="ru-RU" sz="2400" b="1" dirty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проверьте </a:t>
            </a:r>
            <a:r>
              <a:rPr lang="ru-RU" sz="2400" b="1" dirty="0">
                <a:solidFill>
                  <a:schemeClr val="tx1"/>
                </a:solidFill>
              </a:rPr>
              <a:t>у себя усвоенные знания.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21438093-2421-4B7F-8E0D-6C35030AB77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1" y="4249271"/>
            <a:ext cx="1889937" cy="2556289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D932E2CC-64B1-41E6-9A23-FBED1A62A3E0}"/>
              </a:ext>
            </a:extLst>
          </p:cNvPr>
          <p:cNvSpPr txBox="1"/>
          <p:nvPr/>
        </p:nvSpPr>
        <p:spPr>
          <a:xfrm>
            <a:off x="1559860" y="1236360"/>
            <a:ext cx="9072281" cy="34335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Скоростью удаления 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называют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расстояние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которое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два объекта удаляются </a:t>
            </a:r>
            <a:r>
              <a:rPr 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каждую единицу времени</a:t>
            </a:r>
            <a:r>
              <a:rPr lang="ru-RU" sz="3200" b="1" dirty="0">
                <a:solidFill>
                  <a:srgbClr val="1F1F1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32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Скорость удаления 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 движении 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противоположных направлениях 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равна </a:t>
            </a:r>
            <a:r>
              <a:rPr 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сумме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скоростей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0F7BEE73-7D2F-4362-927F-76544E381EC0}"/>
              </a:ext>
            </a:extLst>
          </p:cNvPr>
          <p:cNvSpPr/>
          <p:nvPr/>
        </p:nvSpPr>
        <p:spPr>
          <a:xfrm>
            <a:off x="4953000" y="249314"/>
            <a:ext cx="2286000" cy="504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Запомните!</a:t>
            </a:r>
            <a:endParaRPr lang="ru-RU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287477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1040">
            <a:off x="2109131" y="5633817"/>
            <a:ext cx="1042447" cy="710168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EA86F97F-3130-479E-A163-CBF83CEECDCE}"/>
              </a:ext>
            </a:extLst>
          </p:cNvPr>
          <p:cNvSpPr/>
          <p:nvPr/>
        </p:nvSpPr>
        <p:spPr>
          <a:xfrm>
            <a:off x="3134870" y="5863549"/>
            <a:ext cx="5922260" cy="90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Задание</a:t>
            </a:r>
            <a:r>
              <a:rPr lang="ru-RU" sz="2400" b="1" dirty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проверьте друг у друга усвоенные знания.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4012375F-69B4-462D-B8A0-8FFAC76FC37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1" y="4249271"/>
            <a:ext cx="1889937" cy="2556289"/>
          </a:xfrm>
          <a:prstGeom prst="rect">
            <a:avLst/>
          </a:prstGeom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0F7BEE73-7D2F-4362-927F-76544E381EC0}"/>
              </a:ext>
            </a:extLst>
          </p:cNvPr>
          <p:cNvSpPr/>
          <p:nvPr/>
        </p:nvSpPr>
        <p:spPr>
          <a:xfrm>
            <a:off x="4864100" y="249314"/>
            <a:ext cx="2463800" cy="504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Продолжите!</a:t>
            </a:r>
            <a:endParaRPr lang="ru-RU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05CC0E8D-ABEC-4962-B722-73211CEA49E2}"/>
              </a:ext>
            </a:extLst>
          </p:cNvPr>
          <p:cNvSpPr txBox="1"/>
          <p:nvPr/>
        </p:nvSpPr>
        <p:spPr>
          <a:xfrm>
            <a:off x="2475752" y="1416424"/>
            <a:ext cx="7240496" cy="28296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Скоростью удаления 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называют 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расстояние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на которое 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 </a:t>
            </a:r>
            <a:r>
              <a:rPr lang="ru-RU" sz="3200" b="1" dirty="0" smtClean="0">
                <a:solidFill>
                  <a:srgbClr val="1F1F1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32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Скорость удаления 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 движении 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противоположных направлениях 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равна 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 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32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1870823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1040">
            <a:off x="2109131" y="5633817"/>
            <a:ext cx="1042447" cy="710168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DCC9F41B-3392-44E9-BCF4-36D55A5244AB}"/>
              </a:ext>
            </a:extLst>
          </p:cNvPr>
          <p:cNvSpPr/>
          <p:nvPr/>
        </p:nvSpPr>
        <p:spPr>
          <a:xfrm>
            <a:off x="3494702" y="5904021"/>
            <a:ext cx="5202596" cy="9015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Задание</a:t>
            </a:r>
            <a:r>
              <a:rPr lang="ru-RU" sz="2400" b="1" dirty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проверьте </a:t>
            </a:r>
            <a:r>
              <a:rPr lang="ru-RU" sz="2400" b="1" dirty="0">
                <a:solidFill>
                  <a:schemeClr val="tx1"/>
                </a:solidFill>
              </a:rPr>
              <a:t>у себя усвоенные знания.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21438093-2421-4B7F-8E0D-6C35030AB77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1" y="4249271"/>
            <a:ext cx="1889937" cy="2556289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BDA37E8E-8777-4ECC-B4AE-97DC3D08A0E1}"/>
              </a:ext>
            </a:extLst>
          </p:cNvPr>
          <p:cNvSpPr txBox="1"/>
          <p:nvPr/>
        </p:nvSpPr>
        <p:spPr>
          <a:xfrm>
            <a:off x="2832100" y="1165076"/>
            <a:ext cx="6527800" cy="33565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Скорость </a:t>
            </a:r>
            <a:r>
              <a:rPr 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удаления 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измеряется </a:t>
            </a:r>
            <a:b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единицах скорости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километр 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час (км/ч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  <a:b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километр 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минуту (км/мин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  <a:b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метр 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минуту (м/мин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  <a:b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сантиметр 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минуту (см/мин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0F7BEE73-7D2F-4362-927F-76544E381EC0}"/>
              </a:ext>
            </a:extLst>
          </p:cNvPr>
          <p:cNvSpPr/>
          <p:nvPr/>
        </p:nvSpPr>
        <p:spPr>
          <a:xfrm>
            <a:off x="4953000" y="249314"/>
            <a:ext cx="2286000" cy="504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Запомните!</a:t>
            </a:r>
            <a:endParaRPr lang="ru-RU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685193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1040">
            <a:off x="2109131" y="5633817"/>
            <a:ext cx="1042447" cy="710168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EA86F97F-3130-479E-A163-CBF83CEECDCE}"/>
              </a:ext>
            </a:extLst>
          </p:cNvPr>
          <p:cNvSpPr/>
          <p:nvPr/>
        </p:nvSpPr>
        <p:spPr>
          <a:xfrm>
            <a:off x="3134870" y="5799870"/>
            <a:ext cx="5922260" cy="90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Задание</a:t>
            </a:r>
            <a:r>
              <a:rPr lang="ru-RU" sz="2400" b="1" dirty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проверьте друг у друга усвоенные знания.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4012375F-69B4-462D-B8A0-8FFAC76FC37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1" y="4249271"/>
            <a:ext cx="1889937" cy="2556289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E205BCDA-4CEB-47B6-A018-FD4BC8B62AA3}"/>
              </a:ext>
            </a:extLst>
          </p:cNvPr>
          <p:cNvSpPr txBox="1"/>
          <p:nvPr/>
        </p:nvSpPr>
        <p:spPr>
          <a:xfrm>
            <a:off x="3019524" y="1257300"/>
            <a:ext cx="6152952" cy="36643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Скорость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удаления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измеряется 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единицах </a:t>
            </a:r>
            <a:r>
              <a:rPr 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 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ru-RU" sz="32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 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 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ru-RU" sz="32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 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ru-RU" sz="32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 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0F7BEE73-7D2F-4362-927F-76544E381EC0}"/>
              </a:ext>
            </a:extLst>
          </p:cNvPr>
          <p:cNvSpPr/>
          <p:nvPr/>
        </p:nvSpPr>
        <p:spPr>
          <a:xfrm>
            <a:off x="4864100" y="249314"/>
            <a:ext cx="2463800" cy="504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Продолжите!</a:t>
            </a:r>
            <a:endParaRPr lang="ru-RU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045644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1040">
            <a:off x="2109131" y="5633817"/>
            <a:ext cx="1042447" cy="710168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1CC890D0-0810-4557-B1E2-ED84208B0598}"/>
              </a:ext>
            </a:extLst>
          </p:cNvPr>
          <p:cNvSpPr/>
          <p:nvPr/>
        </p:nvSpPr>
        <p:spPr>
          <a:xfrm>
            <a:off x="3406072" y="5429828"/>
            <a:ext cx="5379856" cy="118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Задание</a:t>
            </a:r>
            <a:r>
              <a:rPr lang="ru-RU" sz="2400" b="1" dirty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проверьте друг </a:t>
            </a:r>
            <a:r>
              <a:rPr lang="ru-RU" sz="2400" b="1" dirty="0">
                <a:solidFill>
                  <a:schemeClr val="tx1"/>
                </a:solidFill>
              </a:rPr>
              <a:t>у друга правильность </a:t>
            </a:r>
            <a:r>
              <a:rPr lang="ru-RU" sz="2400" b="1" dirty="0" smtClean="0">
                <a:solidFill>
                  <a:schemeClr val="tx1"/>
                </a:solidFill>
              </a:rPr>
              <a:t/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построения граф-схемы к задаче.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16859253-8898-495C-B8AE-43615650913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4025153"/>
            <a:ext cx="2127431" cy="2687737"/>
          </a:xfrm>
          <a:prstGeom prst="rect">
            <a:avLst/>
          </a:prstGeom>
        </p:spPr>
      </p:pic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489633AF-EE48-442D-A5B3-AE2121A287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3799239"/>
              </p:ext>
            </p:extLst>
          </p:nvPr>
        </p:nvGraphicFramePr>
        <p:xfrm>
          <a:off x="1369445" y="1595008"/>
          <a:ext cx="4706470" cy="200809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706470">
                  <a:extLst>
                    <a:ext uri="{9D8B030D-6E8A-4147-A177-3AD203B41FA5}">
                      <a16:colId xmlns:a16="http://schemas.microsoft.com/office/drawing/2014/main" xmlns="" val="3813961718"/>
                    </a:ext>
                  </a:extLst>
                </a:gridCol>
              </a:tblGrid>
              <a:tr h="200809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 dirty="0">
                          <a:effectLst/>
                        </a:rPr>
                        <a:t>Сначала узнаю скорость удаления.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 dirty="0">
                          <a:effectLst/>
                        </a:rPr>
                        <a:t>Потом найду расстояние между машинами через 2 ч.</a:t>
                      </a:r>
                      <a:endParaRPr lang="ru-RU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50083166"/>
                  </a:ext>
                </a:extLst>
              </a:tr>
            </a:tbl>
          </a:graphicData>
        </a:graphic>
      </p:graphicFrame>
      <p:pic>
        <p:nvPicPr>
          <p:cNvPr id="27" name="Рисунок 26"/>
          <p:cNvPicPr/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3" t="2709" r="12245" b="6539"/>
          <a:stretch/>
        </p:blipFill>
        <p:spPr bwMode="auto">
          <a:xfrm>
            <a:off x="7445360" y="1362709"/>
            <a:ext cx="3377196" cy="247269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96579345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1040">
            <a:off x="2109131" y="5633817"/>
            <a:ext cx="1042447" cy="710168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1CC890D0-0810-4557-B1E2-ED84208B0598}"/>
              </a:ext>
            </a:extLst>
          </p:cNvPr>
          <p:cNvSpPr/>
          <p:nvPr/>
        </p:nvSpPr>
        <p:spPr>
          <a:xfrm>
            <a:off x="2328934" y="4849906"/>
            <a:ext cx="7534132" cy="19556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Задание</a:t>
            </a:r>
            <a:r>
              <a:rPr lang="ru-RU" sz="2400" b="1" dirty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проверьте друг у </a:t>
            </a:r>
            <a:r>
              <a:rPr lang="ru-RU" sz="2400" b="1" dirty="0" smtClean="0">
                <a:solidFill>
                  <a:schemeClr val="tx1"/>
                </a:solidFill>
              </a:rPr>
              <a:t>друга правильность </a:t>
            </a:r>
            <a:r>
              <a:rPr lang="ru-RU" sz="2400" b="1" dirty="0">
                <a:solidFill>
                  <a:schemeClr val="tx1"/>
                </a:solidFill>
              </a:rPr>
              <a:t>решения задачи.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Подумайте, что произойдёт с </a:t>
            </a:r>
            <a:r>
              <a:rPr lang="ru-RU" sz="2400" b="1" dirty="0">
                <a:solidFill>
                  <a:srgbClr val="FF0000"/>
                </a:solidFill>
              </a:rPr>
              <a:t>расстоянием</a:t>
            </a:r>
            <a:r>
              <a:rPr lang="ru-RU" sz="2400" b="1" dirty="0">
                <a:solidFill>
                  <a:schemeClr val="tx1"/>
                </a:solidFill>
              </a:rPr>
              <a:t>, </a:t>
            </a:r>
          </a:p>
          <a:p>
            <a:pPr lvl="0" algn="ctr"/>
            <a:r>
              <a:rPr lang="ru-RU" sz="2400" b="1" dirty="0" smtClean="0">
                <a:solidFill>
                  <a:schemeClr val="tx1"/>
                </a:solidFill>
              </a:rPr>
              <a:t>если </a:t>
            </a:r>
            <a:r>
              <a:rPr lang="ru-RU" sz="2400" b="1" dirty="0" smtClean="0">
                <a:solidFill>
                  <a:srgbClr val="FF0000"/>
                </a:solidFill>
              </a:rPr>
              <a:t>время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>
                <a:solidFill>
                  <a:schemeClr val="tx1"/>
                </a:solidFill>
              </a:rPr>
              <a:t>движения останется </a:t>
            </a:r>
            <a:r>
              <a:rPr lang="ru-RU" sz="2400" b="1" dirty="0">
                <a:solidFill>
                  <a:srgbClr val="FF0000"/>
                </a:solidFill>
              </a:rPr>
              <a:t>прежним</a:t>
            </a:r>
            <a:r>
              <a:rPr lang="ru-RU" sz="2400" b="1" dirty="0">
                <a:solidFill>
                  <a:schemeClr val="tx1"/>
                </a:solidFill>
              </a:rPr>
              <a:t>, </a:t>
            </a:r>
            <a:r>
              <a:rPr lang="ru-RU" sz="2400" b="1" dirty="0" smtClean="0">
                <a:solidFill>
                  <a:schemeClr val="tx1"/>
                </a:solidFill>
              </a:rPr>
              <a:t/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а </a:t>
            </a:r>
            <a:r>
              <a:rPr lang="ru-RU" sz="2400" b="1" dirty="0">
                <a:solidFill>
                  <a:srgbClr val="FF0000"/>
                </a:solidFill>
              </a:rPr>
              <a:t>скорость удаления увеличится</a:t>
            </a:r>
            <a:r>
              <a:rPr lang="ru-RU" sz="2400" b="1" dirty="0" smtClean="0">
                <a:solidFill>
                  <a:schemeClr val="tx1"/>
                </a:solidFill>
              </a:rPr>
              <a:t>?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16859253-8898-495C-B8AE-43615650913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4025153"/>
            <a:ext cx="2127431" cy="2687737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BE86C6BF-8033-40C4-AAE5-D0E8F9CFDBCC}"/>
              </a:ext>
            </a:extLst>
          </p:cNvPr>
          <p:cNvSpPr txBox="1"/>
          <p:nvPr/>
        </p:nvSpPr>
        <p:spPr>
          <a:xfrm>
            <a:off x="3479584" y="687261"/>
            <a:ext cx="5206943" cy="26916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Задача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arenR"/>
            </a:pPr>
            <a:r>
              <a:rPr lang="ru-RU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90 + 80 = 170 (км/ч) </a:t>
            </a: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arenR"/>
            </a:pPr>
            <a:r>
              <a:rPr lang="ru-RU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170 ∙ 2 = 340 (км) </a:t>
            </a:r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/>
            <a:r>
              <a:rPr lang="ru-RU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Ответ: расстояние </a:t>
            </a:r>
            <a:r>
              <a:rPr lang="ru-RU" sz="32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между</a:t>
            </a:r>
            <a:br>
              <a:rPr lang="ru-RU" sz="32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2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машинами 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340 км.</a:t>
            </a: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196426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1040">
            <a:off x="2109131" y="5633817"/>
            <a:ext cx="1042447" cy="710168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1CC890D0-0810-4557-B1E2-ED84208B0598}"/>
              </a:ext>
            </a:extLst>
          </p:cNvPr>
          <p:cNvSpPr/>
          <p:nvPr/>
        </p:nvSpPr>
        <p:spPr>
          <a:xfrm>
            <a:off x="3005534" y="5598858"/>
            <a:ext cx="6180932" cy="118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Задание</a:t>
            </a:r>
            <a:r>
              <a:rPr lang="ru-RU" sz="2400" b="1" dirty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сравните два способа  решения задачи.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 Подумайте, какие у нас тема и цель урока</a:t>
            </a:r>
            <a:r>
              <a:rPr lang="ru-RU" sz="2400" b="1" dirty="0" smtClean="0">
                <a:solidFill>
                  <a:schemeClr val="tx1"/>
                </a:solidFill>
              </a:rPr>
              <a:t>.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16859253-8898-495C-B8AE-43615650913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4025153"/>
            <a:ext cx="2127431" cy="268773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B0C6C40-7968-4567-9466-3F14BA358127}"/>
              </a:ext>
            </a:extLst>
          </p:cNvPr>
          <p:cNvSpPr txBox="1"/>
          <p:nvPr/>
        </p:nvSpPr>
        <p:spPr>
          <a:xfrm>
            <a:off x="1295400" y="1174376"/>
            <a:ext cx="96012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 i="1" kern="1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ru-RU" sz="32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способ                              </a:t>
            </a:r>
            <a:r>
              <a:rPr lang="ru-RU" sz="32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	</a:t>
            </a:r>
            <a:r>
              <a:rPr lang="en-US" sz="3200" b="1" i="1" kern="1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</a:t>
            </a:r>
            <a:r>
              <a:rPr lang="ru-RU" sz="32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способ</a:t>
            </a:r>
            <a:endParaRPr lang="ru-RU" sz="32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arenR"/>
            </a:pPr>
            <a:r>
              <a:rPr lang="ru-RU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90 ∙ 2 = 180 (км</a:t>
            </a:r>
            <a:r>
              <a:rPr lang="ru-RU" sz="32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			1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90 + 80 = 170 (км/ч)</a:t>
            </a: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arenR"/>
            </a:pPr>
            <a:r>
              <a:rPr lang="ru-RU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80 ∙ 2 = 160 (км</a:t>
            </a:r>
            <a:r>
              <a:rPr lang="ru-RU" sz="32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			2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170 ∙ 2 = 340 (км)</a:t>
            </a: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arenR"/>
            </a:pPr>
            <a:r>
              <a:rPr lang="ru-RU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180 + 160 = 340 (км)</a:t>
            </a:r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/>
            <a:r>
              <a:rPr lang="ru-RU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Ответ: расстояние между машинами 340 км.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904064444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6029531"/>
            <a:ext cx="451536" cy="4305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96" y="3810000"/>
            <a:ext cx="2106973" cy="2944232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777925F-0391-49DA-91E4-FB004011D903}"/>
              </a:ext>
            </a:extLst>
          </p:cNvPr>
          <p:cNvSpPr/>
          <p:nvPr/>
        </p:nvSpPr>
        <p:spPr>
          <a:xfrm rot="20422078">
            <a:off x="5058227" y="5086769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1040">
            <a:off x="2143955" y="5499188"/>
            <a:ext cx="1042447" cy="710168"/>
          </a:xfrm>
          <a:prstGeom prst="rect">
            <a:avLst/>
          </a:prstGeom>
        </p:spPr>
      </p:pic>
      <p:sp>
        <p:nvSpPr>
          <p:cNvPr id="19" name="Овал 18">
            <a:extLst>
              <a:ext uri="{FF2B5EF4-FFF2-40B4-BE49-F238E27FC236}">
                <a16:creationId xmlns:a16="http://schemas.microsoft.com/office/drawing/2014/main" xmlns="" id="{0EF20ED7-228C-43B3-BA81-70D19250B7C9}"/>
              </a:ext>
            </a:extLst>
          </p:cNvPr>
          <p:cNvSpPr/>
          <p:nvPr/>
        </p:nvSpPr>
        <p:spPr>
          <a:xfrm rot="20422078">
            <a:off x="5058227" y="3858605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C9EBB08A-36D1-4F0C-936F-BF8CE7CE321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055" y="6273306"/>
            <a:ext cx="451536" cy="430534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4615CDEE-CF13-4BB5-8CCF-651082F7E24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412A91C6-A644-4F36-9723-DBE920D50EFB}"/>
              </a:ext>
            </a:extLst>
          </p:cNvPr>
          <p:cNvSpPr txBox="1"/>
          <p:nvPr/>
        </p:nvSpPr>
        <p:spPr>
          <a:xfrm>
            <a:off x="11444336" y="584137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xmlns="" id="{2A551762-0BDB-493A-A001-920BF848A536}"/>
              </a:ext>
            </a:extLst>
          </p:cNvPr>
          <p:cNvGrpSpPr/>
          <p:nvPr/>
        </p:nvGrpSpPr>
        <p:grpSpPr>
          <a:xfrm>
            <a:off x="2291316" y="2575775"/>
            <a:ext cx="7609368" cy="2885714"/>
            <a:chOff x="3462010" y="2291104"/>
            <a:chExt cx="6938905" cy="1739095"/>
          </a:xfrm>
        </p:grpSpPr>
        <p:pic>
          <p:nvPicPr>
            <p:cNvPr id="39" name="Picture 8">
              <a:extLst>
                <a:ext uri="{FF2B5EF4-FFF2-40B4-BE49-F238E27FC236}">
                  <a16:creationId xmlns:a16="http://schemas.microsoft.com/office/drawing/2014/main" xmlns="" id="{28AC1B5C-2DA5-41D0-8E10-CC0519D82C6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132" t="14141" r="21758"/>
            <a:stretch/>
          </p:blipFill>
          <p:spPr bwMode="auto">
            <a:xfrm>
              <a:off x="6910232" y="2291104"/>
              <a:ext cx="831710" cy="10010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0" name="Прямая соединительная линия 39">
              <a:extLst>
                <a:ext uri="{FF2B5EF4-FFF2-40B4-BE49-F238E27FC236}">
                  <a16:creationId xmlns:a16="http://schemas.microsoft.com/office/drawing/2014/main" xmlns="" id="{7B12E39D-BF23-4B49-B238-D2DD8B8866D1}"/>
                </a:ext>
              </a:extLst>
            </p:cNvPr>
            <p:cNvCxnSpPr>
              <a:cxnSpLocks/>
            </p:cNvCxnSpPr>
            <p:nvPr/>
          </p:nvCxnSpPr>
          <p:spPr>
            <a:xfrm>
              <a:off x="5303199" y="3308143"/>
              <a:ext cx="1841189" cy="0"/>
            </a:xfrm>
            <a:prstGeom prst="line">
              <a:avLst/>
            </a:prstGeom>
            <a:ln w="38100"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>
              <a:extLst>
                <a:ext uri="{FF2B5EF4-FFF2-40B4-BE49-F238E27FC236}">
                  <a16:creationId xmlns:a16="http://schemas.microsoft.com/office/drawing/2014/main" xmlns="" id="{613EE199-97E5-4D9D-A632-45EFD0F30C48}"/>
                </a:ext>
              </a:extLst>
            </p:cNvPr>
            <p:cNvCxnSpPr>
              <a:cxnSpLocks/>
            </p:cNvCxnSpPr>
            <p:nvPr/>
          </p:nvCxnSpPr>
          <p:spPr>
            <a:xfrm>
              <a:off x="3462010" y="3308143"/>
              <a:ext cx="1841189" cy="0"/>
            </a:xfrm>
            <a:prstGeom prst="line">
              <a:avLst/>
            </a:prstGeom>
            <a:ln w="38100"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2" name="Группа 41">
              <a:extLst>
                <a:ext uri="{FF2B5EF4-FFF2-40B4-BE49-F238E27FC236}">
                  <a16:creationId xmlns:a16="http://schemas.microsoft.com/office/drawing/2014/main" xmlns="" id="{58B72C09-2EEB-453A-929F-1564474548E1}"/>
                </a:ext>
              </a:extLst>
            </p:cNvPr>
            <p:cNvGrpSpPr/>
            <p:nvPr/>
          </p:nvGrpSpPr>
          <p:grpSpPr>
            <a:xfrm>
              <a:off x="5303199" y="2647450"/>
              <a:ext cx="1761032" cy="353253"/>
              <a:chOff x="3732782" y="3836673"/>
              <a:chExt cx="1990037" cy="353253"/>
            </a:xfrm>
          </p:grpSpPr>
          <p:cxnSp>
            <p:nvCxnSpPr>
              <p:cNvPr id="51" name="Прямая со стрелкой 50">
                <a:extLst>
                  <a:ext uri="{FF2B5EF4-FFF2-40B4-BE49-F238E27FC236}">
                    <a16:creationId xmlns:a16="http://schemas.microsoft.com/office/drawing/2014/main" xmlns="" id="{1C5F4A19-5AE3-4854-96CA-76B8F74E38C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845774" y="4189926"/>
                <a:ext cx="187704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xmlns="" id="{44CDB881-93BE-42A7-8D95-969E2796D0E0}"/>
                  </a:ext>
                </a:extLst>
              </p:cNvPr>
              <p:cNvSpPr txBox="1"/>
              <p:nvPr/>
            </p:nvSpPr>
            <p:spPr>
              <a:xfrm>
                <a:off x="3732782" y="3836673"/>
                <a:ext cx="1981029" cy="2782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sz="24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90 </a:t>
                </a:r>
                <a:r>
                  <a:rPr lang="ru-RU" sz="24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км/ч</a:t>
                </a:r>
                <a:endParaRPr lang="ru-RU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43" name="Прямая соединительная линия 42">
              <a:extLst>
                <a:ext uri="{FF2B5EF4-FFF2-40B4-BE49-F238E27FC236}">
                  <a16:creationId xmlns:a16="http://schemas.microsoft.com/office/drawing/2014/main" xmlns="" id="{664D0A9C-E7E7-45A3-B4E4-31CBEDCF1A37}"/>
                </a:ext>
              </a:extLst>
            </p:cNvPr>
            <p:cNvCxnSpPr>
              <a:cxnSpLocks/>
            </p:cNvCxnSpPr>
            <p:nvPr/>
          </p:nvCxnSpPr>
          <p:spPr>
            <a:xfrm>
              <a:off x="7144388" y="3308143"/>
              <a:ext cx="1620000" cy="0"/>
            </a:xfrm>
            <a:prstGeom prst="line">
              <a:avLst/>
            </a:prstGeom>
            <a:ln w="38100"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Прямая соединительная линия 43">
              <a:extLst>
                <a:ext uri="{FF2B5EF4-FFF2-40B4-BE49-F238E27FC236}">
                  <a16:creationId xmlns:a16="http://schemas.microsoft.com/office/drawing/2014/main" xmlns="" id="{5295C499-7087-422A-8A7C-32BB47B205C1}"/>
                </a:ext>
              </a:extLst>
            </p:cNvPr>
            <p:cNvCxnSpPr>
              <a:cxnSpLocks/>
            </p:cNvCxnSpPr>
            <p:nvPr/>
          </p:nvCxnSpPr>
          <p:spPr>
            <a:xfrm>
              <a:off x="8780914" y="3308143"/>
              <a:ext cx="1620000" cy="0"/>
            </a:xfrm>
            <a:prstGeom prst="line">
              <a:avLst/>
            </a:prstGeom>
            <a:ln w="38100"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5" name="Группа 44">
              <a:extLst>
                <a:ext uri="{FF2B5EF4-FFF2-40B4-BE49-F238E27FC236}">
                  <a16:creationId xmlns:a16="http://schemas.microsoft.com/office/drawing/2014/main" xmlns="" id="{A60B062C-F598-422F-B665-A2420A01F816}"/>
                </a:ext>
              </a:extLst>
            </p:cNvPr>
            <p:cNvGrpSpPr/>
            <p:nvPr/>
          </p:nvGrpSpPr>
          <p:grpSpPr>
            <a:xfrm>
              <a:off x="7104861" y="2639570"/>
              <a:ext cx="1659526" cy="361133"/>
              <a:chOff x="3700954" y="3828793"/>
              <a:chExt cx="1875331" cy="361133"/>
            </a:xfrm>
          </p:grpSpPr>
          <p:cxnSp>
            <p:nvCxnSpPr>
              <p:cNvPr id="49" name="Прямая со стрелкой 48">
                <a:extLst>
                  <a:ext uri="{FF2B5EF4-FFF2-40B4-BE49-F238E27FC236}">
                    <a16:creationId xmlns:a16="http://schemas.microsoft.com/office/drawing/2014/main" xmlns="" id="{DEF23D01-ECCD-4B9D-B9E5-42C205F85A1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45774" y="4189926"/>
                <a:ext cx="1627257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xmlns="" id="{0F0A113C-45C5-4B82-BE05-04624329FCE4}"/>
                  </a:ext>
                </a:extLst>
              </p:cNvPr>
              <p:cNvSpPr txBox="1"/>
              <p:nvPr/>
            </p:nvSpPr>
            <p:spPr>
              <a:xfrm>
                <a:off x="3700954" y="3828793"/>
                <a:ext cx="1875331" cy="2782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sz="1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</a:t>
                </a:r>
                <a:r>
                  <a:rPr lang="ru-RU" sz="24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80 </a:t>
                </a:r>
                <a:r>
                  <a:rPr lang="ru-RU" sz="24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км/ч</a:t>
                </a:r>
                <a:endParaRPr lang="ru-RU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46" name="Группа 45">
              <a:extLst>
                <a:ext uri="{FF2B5EF4-FFF2-40B4-BE49-F238E27FC236}">
                  <a16:creationId xmlns:a16="http://schemas.microsoft.com/office/drawing/2014/main" xmlns="" id="{8748550D-B09F-47CF-ABA4-294E119A3803}"/>
                </a:ext>
              </a:extLst>
            </p:cNvPr>
            <p:cNvGrpSpPr/>
            <p:nvPr/>
          </p:nvGrpSpPr>
          <p:grpSpPr>
            <a:xfrm>
              <a:off x="3488533" y="3396265"/>
              <a:ext cx="6912382" cy="633934"/>
              <a:chOff x="3854738" y="4485722"/>
              <a:chExt cx="5555995" cy="633934"/>
            </a:xfrm>
          </p:grpSpPr>
          <p:sp>
            <p:nvSpPr>
              <p:cNvPr id="47" name="Правая фигурная скобка 46">
                <a:extLst>
                  <a:ext uri="{FF2B5EF4-FFF2-40B4-BE49-F238E27FC236}">
                    <a16:creationId xmlns:a16="http://schemas.microsoft.com/office/drawing/2014/main" xmlns="" id="{A5FC8C41-A517-4006-B89D-998261BF882C}"/>
                  </a:ext>
                </a:extLst>
              </p:cNvPr>
              <p:cNvSpPr/>
              <p:nvPr/>
            </p:nvSpPr>
            <p:spPr>
              <a:xfrm rot="5400000">
                <a:off x="6463459" y="1877001"/>
                <a:ext cx="338553" cy="5555995"/>
              </a:xfrm>
              <a:prstGeom prst="rightBrace">
                <a:avLst>
                  <a:gd name="adj1" fmla="val 8333"/>
                  <a:gd name="adj2" fmla="val 47017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xmlns="" id="{C169DB76-E038-4600-99AE-762415C8B7F1}"/>
                  </a:ext>
                </a:extLst>
              </p:cNvPr>
              <p:cNvSpPr txBox="1"/>
              <p:nvPr/>
            </p:nvSpPr>
            <p:spPr>
              <a:xfrm>
                <a:off x="6598415" y="4878932"/>
                <a:ext cx="675103" cy="2407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sz="24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? км</a:t>
                </a:r>
                <a:endParaRPr lang="ru-RU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pic>
        <p:nvPicPr>
          <p:cNvPr id="59" name="Рисунок 58">
            <a:extLst>
              <a:ext uri="{FF2B5EF4-FFF2-40B4-BE49-F238E27FC236}">
                <a16:creationId xmlns:a16="http://schemas.microsoft.com/office/drawing/2014/main" xmlns="" id="{23C1B130-F524-48AA-B019-DC5ACE8C98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531" y="414229"/>
            <a:ext cx="382530" cy="369108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xmlns="" id="{0B748607-7A1C-4F97-93D5-869364BC62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819368" y="1300846"/>
            <a:ext cx="457488" cy="603630"/>
          </a:xfrm>
          <a:prstGeom prst="rect">
            <a:avLst/>
          </a:prstGeom>
        </p:spPr>
      </p:pic>
      <p:sp>
        <p:nvSpPr>
          <p:cNvPr id="90" name="Прямоугольник 89">
            <a:extLst>
              <a:ext uri="{FF2B5EF4-FFF2-40B4-BE49-F238E27FC236}">
                <a16:creationId xmlns:a16="http://schemas.microsoft.com/office/drawing/2014/main" xmlns="" id="{2F9580E7-79B5-4893-9D9E-8B49E7466F83}"/>
              </a:ext>
            </a:extLst>
          </p:cNvPr>
          <p:cNvSpPr/>
          <p:nvPr/>
        </p:nvSpPr>
        <p:spPr>
          <a:xfrm>
            <a:off x="3953372" y="5904021"/>
            <a:ext cx="4285256" cy="9015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Задание</a:t>
            </a:r>
            <a:r>
              <a:rPr lang="ru-RU" sz="2400" b="1" dirty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объясните </a:t>
            </a:r>
            <a:r>
              <a:rPr lang="ru-RU" sz="2400" b="1" dirty="0">
                <a:solidFill>
                  <a:schemeClr val="tx1"/>
                </a:solidFill>
              </a:rPr>
              <a:t>построение схемы.</a:t>
            </a:r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xmlns="" id="{23CA4ACF-232C-4AFB-B683-EBCA95770989}"/>
              </a:ext>
            </a:extLst>
          </p:cNvPr>
          <p:cNvSpPr/>
          <p:nvPr/>
        </p:nvSpPr>
        <p:spPr>
          <a:xfrm>
            <a:off x="4203539" y="112401"/>
            <a:ext cx="4335154" cy="46158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Проверка домашнего задания</a:t>
            </a:r>
          </a:p>
        </p:txBody>
      </p:sp>
      <p:pic>
        <p:nvPicPr>
          <p:cNvPr id="54" name="Рисунок 53">
            <a:extLst>
              <a:ext uri="{FF2B5EF4-FFF2-40B4-BE49-F238E27FC236}">
                <a16:creationId xmlns:a16="http://schemas.microsoft.com/office/drawing/2014/main" xmlns="" id="{E6B75C37-339F-464B-A280-0DA2265F46B8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/>
          <a:srcRect l="5457"/>
          <a:stretch/>
        </p:blipFill>
        <p:spPr>
          <a:xfrm>
            <a:off x="2146530" y="712278"/>
            <a:ext cx="7898940" cy="1479106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260632188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xmlns="" id="{D694E988-88AB-49F2-A204-892464B7E304}"/>
              </a:ext>
            </a:extLst>
          </p:cNvPr>
          <p:cNvSpPr/>
          <p:nvPr/>
        </p:nvSpPr>
        <p:spPr>
          <a:xfrm>
            <a:off x="2755128" y="154161"/>
            <a:ext cx="8937812" cy="6488260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055" y="6273306"/>
            <a:ext cx="451536" cy="43053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745694" y="1449921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47" y="2671993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5123EADC-07C1-4428-84B8-A1F577E877D1}"/>
              </a:ext>
            </a:extLst>
          </p:cNvPr>
          <p:cNvSpPr txBox="1"/>
          <p:nvPr/>
        </p:nvSpPr>
        <p:spPr>
          <a:xfrm>
            <a:off x="4314108" y="686772"/>
            <a:ext cx="56865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Физкультминутка</a:t>
            </a: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5D9D9373-A20C-4E52-AA33-373F7518877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76374">
            <a:off x="2462370" y="5636933"/>
            <a:ext cx="1042447" cy="710168"/>
          </a:xfrm>
          <a:prstGeom prst="rect">
            <a:avLst/>
          </a:prstGeom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xmlns="" id="{0FA43B6E-9308-4B58-B879-FAA42F029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461" y="1428325"/>
            <a:ext cx="8794985" cy="4501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6E8CE11D-262C-4EFC-AADF-645719DEF07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1" y="3451959"/>
            <a:ext cx="3191652" cy="31752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395526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3869989023"/>
      </p:ext>
    </p:extLst>
  </p:cSld>
  <p:clrMapOvr>
    <a:masterClrMapping/>
  </p:clrMapOvr>
  <p:transition spd="slow" advClick="0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Овал 35">
            <a:extLst>
              <a:ext uri="{FF2B5EF4-FFF2-40B4-BE49-F238E27FC236}">
                <a16:creationId xmlns:a16="http://schemas.microsoft.com/office/drawing/2014/main" xmlns="" id="{F5B81C5C-04B9-49CE-82A2-B010317DC0D6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77969">
            <a:off x="2694605" y="5733261"/>
            <a:ext cx="1042447" cy="71016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945620" y="1076567"/>
            <a:ext cx="457488" cy="60363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307" y="5873873"/>
            <a:ext cx="855092" cy="94201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395526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D9A92D6D-68EA-43D2-80A5-B88F8072738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1" y="4249271"/>
            <a:ext cx="1889937" cy="255628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B6563D8E-788F-4CF5-99BC-606AD50D9251}"/>
              </a:ext>
            </a:extLst>
          </p:cNvPr>
          <p:cNvPicPr/>
          <p:nvPr/>
        </p:nvPicPr>
        <p:blipFill rotWithShape="1">
          <a:blip r:embed="rId10" cstate="print"/>
          <a:srcRect l="4278" t="3435" r="3960" b="3204"/>
          <a:stretch/>
        </p:blipFill>
        <p:spPr>
          <a:xfrm>
            <a:off x="2730499" y="816378"/>
            <a:ext cx="6731002" cy="3704821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2EF98556-DA7E-4BFA-B697-FAB9794D34BB}"/>
              </a:ext>
            </a:extLst>
          </p:cNvPr>
          <p:cNvSpPr/>
          <p:nvPr/>
        </p:nvSpPr>
        <p:spPr>
          <a:xfrm>
            <a:off x="2476500" y="4679106"/>
            <a:ext cx="3087408" cy="118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Вариант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4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Задание: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   </a:t>
            </a:r>
            <a:r>
              <a:rPr lang="ru-RU" sz="2400" b="1" dirty="0" smtClean="0">
                <a:solidFill>
                  <a:schemeClr val="tx1"/>
                </a:solidFill>
              </a:rPr>
              <a:t>прочитайте </a:t>
            </a:r>
            <a:r>
              <a:rPr lang="ru-RU" sz="2400" b="1" dirty="0">
                <a:solidFill>
                  <a:schemeClr val="tx1"/>
                </a:solidFill>
              </a:rPr>
              <a:t>задачу</a:t>
            </a:r>
            <a:r>
              <a:rPr lang="ru-RU" sz="2400" b="1" dirty="0" smtClean="0">
                <a:solidFill>
                  <a:schemeClr val="tx1"/>
                </a:solidFill>
              </a:rPr>
              <a:t>.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5F2EFFB4-88F8-4359-AA89-06DA6EA1A2E1}"/>
              </a:ext>
            </a:extLst>
          </p:cNvPr>
          <p:cNvSpPr/>
          <p:nvPr/>
        </p:nvSpPr>
        <p:spPr>
          <a:xfrm>
            <a:off x="5864338" y="4679106"/>
            <a:ext cx="4803662" cy="118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Вариант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4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Задание: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повтори </a:t>
            </a:r>
            <a:r>
              <a:rPr lang="ru-RU" sz="2400" b="1" dirty="0">
                <a:solidFill>
                  <a:schemeClr val="tx1"/>
                </a:solidFill>
              </a:rPr>
              <a:t>задачу, покажи на </a:t>
            </a:r>
            <a:r>
              <a:rPr lang="ru-RU" sz="2400" b="1" dirty="0" smtClean="0">
                <a:solidFill>
                  <a:schemeClr val="tx1"/>
                </a:solidFill>
              </a:rPr>
              <a:t>схеме.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B06978D3-B3BA-4F60-AE5F-C09ECD471EB1}"/>
              </a:ext>
            </a:extLst>
          </p:cNvPr>
          <p:cNvSpPr/>
          <p:nvPr/>
        </p:nvSpPr>
        <p:spPr>
          <a:xfrm>
            <a:off x="1866900" y="6123878"/>
            <a:ext cx="8458200" cy="6506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Подумайте</a:t>
            </a:r>
            <a:r>
              <a:rPr lang="ru-RU" sz="2400" b="1" dirty="0">
                <a:solidFill>
                  <a:schemeClr val="tx1"/>
                </a:solidFill>
              </a:rPr>
              <a:t>, какими данными вы бы могли дополнить </a:t>
            </a:r>
            <a:r>
              <a:rPr lang="ru-RU" sz="2400" b="1" dirty="0" smtClean="0">
                <a:solidFill>
                  <a:schemeClr val="tx1"/>
                </a:solidFill>
              </a:rPr>
              <a:t>схему?   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0F7BEE73-7D2F-4362-927F-76544E381EC0}"/>
              </a:ext>
            </a:extLst>
          </p:cNvPr>
          <p:cNvSpPr/>
          <p:nvPr/>
        </p:nvSpPr>
        <p:spPr>
          <a:xfrm>
            <a:off x="4737100" y="249314"/>
            <a:ext cx="2717800" cy="504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B050"/>
                </a:solidFill>
              </a:rPr>
              <a:t>Работа в парах</a:t>
            </a:r>
            <a:endParaRPr lang="ru-RU" sz="20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328443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15" grpId="0" animBg="1"/>
      <p:bldP spid="2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Овал 35">
            <a:extLst>
              <a:ext uri="{FF2B5EF4-FFF2-40B4-BE49-F238E27FC236}">
                <a16:creationId xmlns:a16="http://schemas.microsoft.com/office/drawing/2014/main" xmlns="" id="{F5B81C5C-04B9-49CE-82A2-B010317DC0D6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77969">
            <a:off x="2694605" y="5733261"/>
            <a:ext cx="1042447" cy="71016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945620" y="1076567"/>
            <a:ext cx="457488" cy="60363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307" y="5873873"/>
            <a:ext cx="855092" cy="94201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395526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D9A92D6D-68EA-43D2-80A5-B88F8072738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1" y="4249271"/>
            <a:ext cx="1889937" cy="2556289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2EF98556-DA7E-4BFA-B697-FAB9794D34BB}"/>
              </a:ext>
            </a:extLst>
          </p:cNvPr>
          <p:cNvSpPr/>
          <p:nvPr/>
        </p:nvSpPr>
        <p:spPr>
          <a:xfrm>
            <a:off x="2204250" y="4863467"/>
            <a:ext cx="4107650" cy="190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Вариант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4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Задание: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Используя </a:t>
            </a:r>
            <a:r>
              <a:rPr lang="ru-RU" sz="2400" b="1" dirty="0">
                <a:solidFill>
                  <a:schemeClr val="tx1"/>
                </a:solidFill>
              </a:rPr>
              <a:t>граф-схему </a:t>
            </a:r>
            <a:r>
              <a:rPr lang="ru-RU" sz="2400" b="1" dirty="0" smtClean="0">
                <a:solidFill>
                  <a:schemeClr val="tx1"/>
                </a:solidFill>
              </a:rPr>
              <a:t/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и </a:t>
            </a:r>
            <a:r>
              <a:rPr lang="ru-RU" sz="2400" b="1" dirty="0">
                <a:solidFill>
                  <a:schemeClr val="tx1"/>
                </a:solidFill>
              </a:rPr>
              <a:t>текст, объясни, что будешь делать сначала и потом</a:t>
            </a:r>
            <a:r>
              <a:rPr lang="ru-RU" sz="2400" b="1" dirty="0" smtClean="0">
                <a:solidFill>
                  <a:schemeClr val="tx1"/>
                </a:solidFill>
              </a:rPr>
              <a:t>.  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5F2EFFB4-88F8-4359-AA89-06DA6EA1A2E1}"/>
              </a:ext>
            </a:extLst>
          </p:cNvPr>
          <p:cNvSpPr/>
          <p:nvPr/>
        </p:nvSpPr>
        <p:spPr>
          <a:xfrm>
            <a:off x="6594477" y="4863467"/>
            <a:ext cx="4115357" cy="190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Вариант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4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Задание: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проверь </a:t>
            </a:r>
            <a:r>
              <a:rPr lang="ru-RU" sz="2400" b="1" dirty="0">
                <a:solidFill>
                  <a:schemeClr val="tx1"/>
                </a:solidFill>
              </a:rPr>
              <a:t>правильность объяснения решения задачи</a:t>
            </a:r>
            <a:r>
              <a:rPr lang="ru-RU" sz="2400" b="1" dirty="0" smtClean="0">
                <a:solidFill>
                  <a:schemeClr val="tx1"/>
                </a:solidFill>
              </a:rPr>
              <a:t>.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B6563D8E-788F-4CF5-99BC-606AD50D9251}"/>
              </a:ext>
            </a:extLst>
          </p:cNvPr>
          <p:cNvPicPr/>
          <p:nvPr/>
        </p:nvPicPr>
        <p:blipFill rotWithShape="1">
          <a:blip r:embed="rId10" cstate="print"/>
          <a:srcRect l="4278" t="3435" r="3960" b="3204"/>
          <a:stretch/>
        </p:blipFill>
        <p:spPr>
          <a:xfrm>
            <a:off x="2730499" y="932599"/>
            <a:ext cx="6731002" cy="3704821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0F7BEE73-7D2F-4362-927F-76544E381EC0}"/>
              </a:ext>
            </a:extLst>
          </p:cNvPr>
          <p:cNvSpPr/>
          <p:nvPr/>
        </p:nvSpPr>
        <p:spPr>
          <a:xfrm>
            <a:off x="4737100" y="249314"/>
            <a:ext cx="2717800" cy="504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B050"/>
                </a:solidFill>
              </a:rPr>
              <a:t>Работа в парах</a:t>
            </a:r>
            <a:endParaRPr lang="ru-RU" sz="20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625988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1040">
            <a:off x="2109131" y="5633817"/>
            <a:ext cx="1042447" cy="710168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1CC890D0-0810-4557-B1E2-ED84208B0598}"/>
              </a:ext>
            </a:extLst>
          </p:cNvPr>
          <p:cNvSpPr/>
          <p:nvPr/>
        </p:nvSpPr>
        <p:spPr>
          <a:xfrm>
            <a:off x="2674428" y="4721043"/>
            <a:ext cx="6843144" cy="199184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Задание</a:t>
            </a:r>
            <a:r>
              <a:rPr lang="ru-RU" sz="2400" b="1" dirty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проверьте у </a:t>
            </a:r>
            <a:r>
              <a:rPr lang="ru-RU" sz="2400" b="1" dirty="0">
                <a:solidFill>
                  <a:schemeClr val="tx1"/>
                </a:solidFill>
              </a:rPr>
              <a:t>себя правильность решения задачи.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Подумайте, </a:t>
            </a:r>
            <a:r>
              <a:rPr lang="ru-RU" sz="2400" b="1" dirty="0">
                <a:solidFill>
                  <a:schemeClr val="tx1"/>
                </a:solidFill>
              </a:rPr>
              <a:t>что произойдёт с </a:t>
            </a:r>
            <a:r>
              <a:rPr lang="ru-RU" sz="2400" b="1" dirty="0">
                <a:solidFill>
                  <a:srgbClr val="FF0000"/>
                </a:solidFill>
              </a:rPr>
              <a:t>расстоянием</a:t>
            </a:r>
            <a:r>
              <a:rPr lang="ru-RU" sz="2400" b="1" dirty="0">
                <a:solidFill>
                  <a:schemeClr val="tx1"/>
                </a:solidFill>
              </a:rPr>
              <a:t>, </a:t>
            </a:r>
          </a:p>
          <a:p>
            <a:pPr lvl="0" algn="ctr"/>
            <a:r>
              <a:rPr lang="ru-RU" sz="2400" b="1" dirty="0" smtClean="0">
                <a:solidFill>
                  <a:schemeClr val="tx1"/>
                </a:solidFill>
              </a:rPr>
              <a:t>если </a:t>
            </a:r>
            <a:r>
              <a:rPr lang="ru-RU" sz="2400" b="1" dirty="0" smtClean="0">
                <a:solidFill>
                  <a:srgbClr val="FF0000"/>
                </a:solidFill>
              </a:rPr>
              <a:t>время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>
                <a:solidFill>
                  <a:schemeClr val="tx1"/>
                </a:solidFill>
              </a:rPr>
              <a:t>движения останется </a:t>
            </a:r>
            <a:r>
              <a:rPr lang="ru-RU" sz="2400" b="1" dirty="0">
                <a:solidFill>
                  <a:srgbClr val="FF0000"/>
                </a:solidFill>
              </a:rPr>
              <a:t>прежним</a:t>
            </a:r>
            <a:r>
              <a:rPr lang="ru-RU" sz="2400" b="1" dirty="0">
                <a:solidFill>
                  <a:schemeClr val="tx1"/>
                </a:solidFill>
              </a:rPr>
              <a:t>, </a:t>
            </a:r>
            <a:r>
              <a:rPr lang="ru-RU" sz="2400" b="1" dirty="0" smtClean="0">
                <a:solidFill>
                  <a:schemeClr val="tx1"/>
                </a:solidFill>
              </a:rPr>
              <a:t/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а </a:t>
            </a:r>
            <a:r>
              <a:rPr lang="ru-RU" sz="2400" b="1" dirty="0" smtClean="0">
                <a:solidFill>
                  <a:srgbClr val="FF0000"/>
                </a:solidFill>
              </a:rPr>
              <a:t>скорость удаления </a:t>
            </a:r>
            <a:r>
              <a:rPr lang="ru-RU" sz="2400" b="1" dirty="0">
                <a:solidFill>
                  <a:srgbClr val="FF0000"/>
                </a:solidFill>
              </a:rPr>
              <a:t>уменьшится</a:t>
            </a:r>
            <a:r>
              <a:rPr lang="ru-RU" sz="2400" b="1" dirty="0" smtClean="0">
                <a:solidFill>
                  <a:schemeClr val="tx1"/>
                </a:solidFill>
              </a:rPr>
              <a:t>?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16859253-8898-495C-B8AE-43615650913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4025153"/>
            <a:ext cx="2127431" cy="2687737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36FBD3B3-B5B9-4A7F-B062-308FC6E0A303}"/>
              </a:ext>
            </a:extLst>
          </p:cNvPr>
          <p:cNvSpPr txBox="1"/>
          <p:nvPr/>
        </p:nvSpPr>
        <p:spPr>
          <a:xfrm>
            <a:off x="3479585" y="1076540"/>
            <a:ext cx="5206943" cy="26916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Задача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arenR"/>
            </a:pPr>
            <a:r>
              <a:rPr lang="ru-RU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90 + 110 = 200 (км/ч) </a:t>
            </a: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arenR"/>
            </a:pPr>
            <a:r>
              <a:rPr lang="ru-RU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200 ∙ 2 = 400 (км) </a:t>
            </a:r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/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Ответ: расстояние </a:t>
            </a:r>
            <a:r>
              <a:rPr lang="ru-RU" sz="32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между машинами 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400 км. 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844925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Овал 35">
            <a:extLst>
              <a:ext uri="{FF2B5EF4-FFF2-40B4-BE49-F238E27FC236}">
                <a16:creationId xmlns:a16="http://schemas.microsoft.com/office/drawing/2014/main" xmlns="" id="{F5B81C5C-04B9-49CE-82A2-B010317DC0D6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77969">
            <a:off x="2694605" y="5733261"/>
            <a:ext cx="1042447" cy="71016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945620" y="1076567"/>
            <a:ext cx="457488" cy="60363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307" y="5873873"/>
            <a:ext cx="855092" cy="94201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395526" y="5873873"/>
            <a:ext cx="492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D9A92D6D-68EA-43D2-80A5-B88F8072738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1" y="4249271"/>
            <a:ext cx="1889937" cy="2556289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2EF98556-DA7E-4BFA-B697-FAB9794D34BB}"/>
              </a:ext>
            </a:extLst>
          </p:cNvPr>
          <p:cNvSpPr/>
          <p:nvPr/>
        </p:nvSpPr>
        <p:spPr>
          <a:xfrm>
            <a:off x="2335350" y="5537951"/>
            <a:ext cx="3020848" cy="118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Вариант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4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Задание: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   </a:t>
            </a:r>
            <a:r>
              <a:rPr lang="ru-RU" sz="2400" b="1" dirty="0" smtClean="0">
                <a:solidFill>
                  <a:schemeClr val="tx1"/>
                </a:solidFill>
              </a:rPr>
              <a:t>прочитайте </a:t>
            </a:r>
            <a:r>
              <a:rPr lang="ru-RU" sz="2400" b="1" dirty="0">
                <a:solidFill>
                  <a:schemeClr val="tx1"/>
                </a:solidFill>
              </a:rPr>
              <a:t>задачу</a:t>
            </a:r>
            <a:r>
              <a:rPr lang="ru-RU" sz="2400" b="1" dirty="0" smtClean="0">
                <a:solidFill>
                  <a:schemeClr val="tx1"/>
                </a:solidFill>
              </a:rPr>
              <a:t>.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5F2EFFB4-88F8-4359-AA89-06DA6EA1A2E1}"/>
              </a:ext>
            </a:extLst>
          </p:cNvPr>
          <p:cNvSpPr/>
          <p:nvPr/>
        </p:nvSpPr>
        <p:spPr>
          <a:xfrm>
            <a:off x="5481276" y="5537951"/>
            <a:ext cx="5351824" cy="118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Вариант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4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Задание: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повторите </a:t>
            </a:r>
            <a:r>
              <a:rPr lang="ru-RU" sz="2400" b="1" dirty="0">
                <a:solidFill>
                  <a:schemeClr val="tx1"/>
                </a:solidFill>
              </a:rPr>
              <a:t>задачу, </a:t>
            </a:r>
            <a:r>
              <a:rPr lang="ru-RU" sz="2400" b="1" dirty="0" smtClean="0">
                <a:solidFill>
                  <a:schemeClr val="tx1"/>
                </a:solidFill>
              </a:rPr>
              <a:t>покажите </a:t>
            </a:r>
            <a:r>
              <a:rPr lang="ru-RU" sz="2400" b="1" dirty="0">
                <a:solidFill>
                  <a:schemeClr val="tx1"/>
                </a:solidFill>
              </a:rPr>
              <a:t>на схеме</a:t>
            </a:r>
            <a:r>
              <a:rPr lang="ru-RU" sz="2400" b="1" dirty="0" smtClean="0">
                <a:solidFill>
                  <a:schemeClr val="tx1"/>
                </a:solidFill>
              </a:rPr>
              <a:t>.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689DD1B7-5A84-404C-9D57-873A092EF89C}"/>
              </a:ext>
            </a:extLst>
          </p:cNvPr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976717" y="900049"/>
            <a:ext cx="8238566" cy="4214875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0F7BEE73-7D2F-4362-927F-76544E381EC0}"/>
              </a:ext>
            </a:extLst>
          </p:cNvPr>
          <p:cNvSpPr/>
          <p:nvPr/>
        </p:nvSpPr>
        <p:spPr>
          <a:xfrm>
            <a:off x="4737100" y="249314"/>
            <a:ext cx="2717800" cy="504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B050"/>
                </a:solidFill>
              </a:rPr>
              <a:t>Работа в парах</a:t>
            </a:r>
            <a:endParaRPr lang="ru-RU" sz="20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744258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Овал 35">
            <a:extLst>
              <a:ext uri="{FF2B5EF4-FFF2-40B4-BE49-F238E27FC236}">
                <a16:creationId xmlns:a16="http://schemas.microsoft.com/office/drawing/2014/main" xmlns="" id="{F5B81C5C-04B9-49CE-82A2-B010317DC0D6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77969">
            <a:off x="2694605" y="5733261"/>
            <a:ext cx="1042447" cy="71016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945620" y="1076567"/>
            <a:ext cx="457488" cy="60363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307" y="5873873"/>
            <a:ext cx="855092" cy="94201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395526" y="5873873"/>
            <a:ext cx="492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D9A92D6D-68EA-43D2-80A5-B88F8072738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1" y="4249271"/>
            <a:ext cx="1889937" cy="2556289"/>
          </a:xfrm>
          <a:prstGeom prst="rect">
            <a:avLst/>
          </a:prstGeom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E350A51A-B702-4ADC-AD44-6F02DEBE879B}"/>
              </a:ext>
            </a:extLst>
          </p:cNvPr>
          <p:cNvSpPr/>
          <p:nvPr/>
        </p:nvSpPr>
        <p:spPr>
          <a:xfrm>
            <a:off x="2319060" y="4937394"/>
            <a:ext cx="3758826" cy="1872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Вариант 2</a:t>
            </a:r>
            <a:endParaRPr lang="ru-RU" sz="24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Задание: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Используя </a:t>
            </a:r>
            <a:r>
              <a:rPr lang="ru-RU" sz="2400" b="1" dirty="0">
                <a:solidFill>
                  <a:schemeClr val="tx1"/>
                </a:solidFill>
              </a:rPr>
              <a:t>граф-схему </a:t>
            </a:r>
            <a:r>
              <a:rPr lang="ru-RU" sz="2400" b="1" dirty="0" smtClean="0">
                <a:solidFill>
                  <a:schemeClr val="tx1"/>
                </a:solidFill>
              </a:rPr>
              <a:t/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и </a:t>
            </a:r>
            <a:r>
              <a:rPr lang="ru-RU" sz="2400" b="1" dirty="0">
                <a:solidFill>
                  <a:schemeClr val="tx1"/>
                </a:solidFill>
              </a:rPr>
              <a:t>отвечая на вопросы, </a:t>
            </a:r>
            <a:r>
              <a:rPr lang="ru-RU" sz="2400" b="1" dirty="0" smtClean="0">
                <a:solidFill>
                  <a:schemeClr val="tx1"/>
                </a:solidFill>
              </a:rPr>
              <a:t/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объясни </a:t>
            </a:r>
            <a:r>
              <a:rPr lang="ru-RU" sz="2400" b="1" dirty="0">
                <a:solidFill>
                  <a:schemeClr val="tx1"/>
                </a:solidFill>
              </a:rPr>
              <a:t>решение задачи.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292041F6-F8A9-404F-BDF6-8FBCF95B3CAE}"/>
              </a:ext>
            </a:extLst>
          </p:cNvPr>
          <p:cNvSpPr/>
          <p:nvPr/>
        </p:nvSpPr>
        <p:spPr>
          <a:xfrm>
            <a:off x="6639862" y="4973394"/>
            <a:ext cx="4115357" cy="180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Вариант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4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Задание: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проверь </a:t>
            </a:r>
            <a:r>
              <a:rPr lang="ru-RU" sz="2400" b="1" dirty="0">
                <a:solidFill>
                  <a:schemeClr val="tx1"/>
                </a:solidFill>
              </a:rPr>
              <a:t>правильность объяснения решения задачи</a:t>
            </a:r>
            <a:r>
              <a:rPr lang="ru-RU" sz="2400" b="1" dirty="0" smtClean="0">
                <a:solidFill>
                  <a:schemeClr val="tx1"/>
                </a:solidFill>
              </a:rPr>
              <a:t>.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689DD1B7-5A84-404C-9D57-873A092EF89C}"/>
              </a:ext>
            </a:extLst>
          </p:cNvPr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290483" y="900050"/>
            <a:ext cx="7611034" cy="3960000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0F7BEE73-7D2F-4362-927F-76544E381EC0}"/>
              </a:ext>
            </a:extLst>
          </p:cNvPr>
          <p:cNvSpPr/>
          <p:nvPr/>
        </p:nvSpPr>
        <p:spPr>
          <a:xfrm>
            <a:off x="4737100" y="249314"/>
            <a:ext cx="2717800" cy="504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B050"/>
                </a:solidFill>
              </a:rPr>
              <a:t>Работа в парах</a:t>
            </a:r>
            <a:endParaRPr lang="ru-RU" sz="20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055884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7" grpId="0" animBg="1"/>
      <p:bldP spid="1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1040">
            <a:off x="2109131" y="5633817"/>
            <a:ext cx="1042447" cy="710168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1CC890D0-0810-4557-B1E2-ED84208B0598}"/>
              </a:ext>
            </a:extLst>
          </p:cNvPr>
          <p:cNvSpPr/>
          <p:nvPr/>
        </p:nvSpPr>
        <p:spPr>
          <a:xfrm>
            <a:off x="2699828" y="4721043"/>
            <a:ext cx="6792344" cy="199184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Задание</a:t>
            </a:r>
            <a:r>
              <a:rPr lang="ru-RU" sz="2400" b="1" dirty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проверьте у </a:t>
            </a:r>
            <a:r>
              <a:rPr lang="ru-RU" sz="2400" b="1" dirty="0">
                <a:solidFill>
                  <a:schemeClr val="tx1"/>
                </a:solidFill>
              </a:rPr>
              <a:t>себя правильность решения задачи.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Подумайте, </a:t>
            </a:r>
            <a:r>
              <a:rPr lang="ru-RU" sz="2400" b="1" dirty="0">
                <a:solidFill>
                  <a:schemeClr val="tx1"/>
                </a:solidFill>
              </a:rPr>
              <a:t>что произойдёт с </a:t>
            </a:r>
            <a:r>
              <a:rPr lang="ru-RU" sz="2400" b="1" dirty="0">
                <a:solidFill>
                  <a:srgbClr val="FF0000"/>
                </a:solidFill>
              </a:rPr>
              <a:t>расстоянием</a:t>
            </a:r>
            <a:r>
              <a:rPr lang="ru-RU" sz="2400" b="1" dirty="0">
                <a:solidFill>
                  <a:schemeClr val="tx1"/>
                </a:solidFill>
              </a:rPr>
              <a:t>, </a:t>
            </a:r>
          </a:p>
          <a:p>
            <a:pPr lvl="0" algn="ctr"/>
            <a:r>
              <a:rPr lang="ru-RU" sz="2400" b="1" dirty="0" smtClean="0">
                <a:solidFill>
                  <a:schemeClr val="tx1"/>
                </a:solidFill>
              </a:rPr>
              <a:t>если </a:t>
            </a:r>
            <a:r>
              <a:rPr lang="ru-RU" sz="2400" b="1" dirty="0" smtClean="0">
                <a:solidFill>
                  <a:srgbClr val="FF0000"/>
                </a:solidFill>
              </a:rPr>
              <a:t>скорость </a:t>
            </a:r>
            <a:r>
              <a:rPr lang="ru-RU" sz="2400" b="1" dirty="0">
                <a:solidFill>
                  <a:srgbClr val="FF0000"/>
                </a:solidFill>
              </a:rPr>
              <a:t>удаления</a:t>
            </a:r>
            <a:r>
              <a:rPr lang="ru-RU" sz="2400" b="1" dirty="0">
                <a:solidFill>
                  <a:schemeClr val="tx1"/>
                </a:solidFill>
              </a:rPr>
              <a:t> останется </a:t>
            </a:r>
            <a:r>
              <a:rPr lang="ru-RU" sz="2400" b="1" dirty="0">
                <a:solidFill>
                  <a:srgbClr val="FF0000"/>
                </a:solidFill>
              </a:rPr>
              <a:t>прежней</a:t>
            </a:r>
            <a:r>
              <a:rPr lang="ru-RU" sz="2400" b="1" dirty="0">
                <a:solidFill>
                  <a:schemeClr val="tx1"/>
                </a:solidFill>
              </a:rPr>
              <a:t>, </a:t>
            </a:r>
            <a:r>
              <a:rPr lang="ru-RU" sz="2400" b="1" dirty="0" smtClean="0">
                <a:solidFill>
                  <a:schemeClr val="tx1"/>
                </a:solidFill>
              </a:rPr>
              <a:t/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а </a:t>
            </a:r>
            <a:r>
              <a:rPr lang="ru-RU" sz="2400" b="1" dirty="0">
                <a:solidFill>
                  <a:srgbClr val="FF0000"/>
                </a:solidFill>
              </a:rPr>
              <a:t>время </a:t>
            </a:r>
            <a:r>
              <a:rPr lang="ru-RU" sz="2400" b="1" dirty="0">
                <a:solidFill>
                  <a:schemeClr val="tx1"/>
                </a:solidFill>
              </a:rPr>
              <a:t>движения </a:t>
            </a:r>
            <a:r>
              <a:rPr lang="ru-RU" sz="2400" b="1" dirty="0">
                <a:solidFill>
                  <a:srgbClr val="FF0000"/>
                </a:solidFill>
              </a:rPr>
              <a:t>увеличится</a:t>
            </a:r>
            <a:r>
              <a:rPr lang="ru-RU" sz="2400" b="1" dirty="0" smtClean="0">
                <a:solidFill>
                  <a:schemeClr val="tx1"/>
                </a:solidFill>
              </a:rPr>
              <a:t>?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16859253-8898-495C-B8AE-43615650913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4025153"/>
            <a:ext cx="2127431" cy="268773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FD7BB4FE-B5C7-4234-AD0B-DF3CF6D71387}"/>
              </a:ext>
            </a:extLst>
          </p:cNvPr>
          <p:cNvSpPr txBox="1"/>
          <p:nvPr/>
        </p:nvSpPr>
        <p:spPr>
          <a:xfrm>
            <a:off x="3170891" y="1259143"/>
            <a:ext cx="5850219" cy="22336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>
                <a:latin typeface="Times New Roman" panose="02020603050405020304" pitchFamily="18" charset="0"/>
              </a:rPr>
              <a:t>Задача</a:t>
            </a:r>
          </a:p>
          <a:p>
            <a:pPr marL="342900" lvl="0" indent="-342900" algn="just">
              <a:buFont typeface="Times New Roman" panose="02020603050405020304" pitchFamily="18" charset="0"/>
              <a:buAutoNum type="arabicParenR"/>
            </a:pPr>
            <a:r>
              <a:rPr lang="ru-RU" sz="3200" b="1" i="1" dirty="0">
                <a:latin typeface="Times New Roman" panose="02020603050405020304" pitchFamily="18" charset="0"/>
              </a:rPr>
              <a:t> 180 + 220 = 400 (км/ч) </a:t>
            </a:r>
          </a:p>
          <a:p>
            <a:pPr marL="342900" lvl="0" indent="-342900" algn="just">
              <a:buFont typeface="Times New Roman" panose="02020603050405020304" pitchFamily="18" charset="0"/>
              <a:buAutoNum type="arabicParenR"/>
            </a:pPr>
            <a:r>
              <a:rPr lang="ru-RU" sz="3200" b="1" i="1" dirty="0">
                <a:latin typeface="Times New Roman" panose="02020603050405020304" pitchFamily="18" charset="0"/>
              </a:rPr>
              <a:t> 400 ∙ 2 = 800 (км)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>
                <a:latin typeface="Times New Roman" panose="02020603050405020304" pitchFamily="18" charset="0"/>
              </a:rPr>
              <a:t>Ответ: на расстоянии </a:t>
            </a:r>
            <a:r>
              <a:rPr lang="ru-RU" sz="3200" b="1" i="1" dirty="0" smtClean="0">
                <a:latin typeface="Times New Roman" panose="02020603050405020304" pitchFamily="18" charset="0"/>
              </a:rPr>
              <a:t>800 </a:t>
            </a:r>
            <a:r>
              <a:rPr lang="ru-RU" sz="3200" b="1" i="1" dirty="0">
                <a:latin typeface="Times New Roman" panose="02020603050405020304" pitchFamily="18" charset="0"/>
              </a:rPr>
              <a:t>км.</a:t>
            </a:r>
          </a:p>
        </p:txBody>
      </p:sp>
    </p:spTree>
    <p:extLst>
      <p:ext uri="{BB962C8B-B14F-4D97-AF65-F5344CB8AC3E}">
        <p14:creationId xmlns:p14="http://schemas.microsoft.com/office/powerpoint/2010/main" val="2005765182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1040">
            <a:off x="2109131" y="5633817"/>
            <a:ext cx="1042447" cy="710168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1CC890D0-0810-4557-B1E2-ED84208B0598}"/>
              </a:ext>
            </a:extLst>
          </p:cNvPr>
          <p:cNvSpPr/>
          <p:nvPr/>
        </p:nvSpPr>
        <p:spPr>
          <a:xfrm>
            <a:off x="3259690" y="5546220"/>
            <a:ext cx="5672620" cy="118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Чем отличаются </a:t>
            </a:r>
            <a:r>
              <a:rPr lang="ru-RU" sz="2400" b="1" dirty="0" smtClean="0"/>
              <a:t>граф-схемы </a:t>
            </a:r>
            <a:r>
              <a:rPr lang="ru-RU" sz="2400" b="1" dirty="0"/>
              <a:t>в первой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и </a:t>
            </a:r>
            <a:r>
              <a:rPr lang="ru-RU" sz="2400" b="1" dirty="0"/>
              <a:t>во второй задачах в учебном пособии?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795DC089-A6BE-44BD-A46E-82F3A792F1F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1" y="4249271"/>
            <a:ext cx="1889937" cy="2556289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74541980-E3D7-46A6-932D-237B495B9B32}"/>
              </a:ext>
            </a:extLst>
          </p:cNvPr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2030858" y="1259142"/>
            <a:ext cx="3818964" cy="3378278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031AD1D7-7164-4DA4-83E6-572EBDD8B507}"/>
              </a:ext>
            </a:extLst>
          </p:cNvPr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6153919" y="1259142"/>
            <a:ext cx="4007224" cy="3378278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849029791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Овал 35">
            <a:extLst>
              <a:ext uri="{FF2B5EF4-FFF2-40B4-BE49-F238E27FC236}">
                <a16:creationId xmlns:a16="http://schemas.microsoft.com/office/drawing/2014/main" xmlns="" id="{F5B81C5C-04B9-49CE-82A2-B010317DC0D6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77969">
            <a:off x="2694605" y="5733261"/>
            <a:ext cx="1042447" cy="71016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945620" y="1076567"/>
            <a:ext cx="457488" cy="60363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ACA699C6-7D9B-47C1-BE47-E9B1BB61212B}"/>
              </a:ext>
            </a:extLst>
          </p:cNvPr>
          <p:cNvSpPr/>
          <p:nvPr/>
        </p:nvSpPr>
        <p:spPr>
          <a:xfrm>
            <a:off x="2624948" y="5676899"/>
            <a:ext cx="6942104" cy="90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Задание: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расскажите </a:t>
            </a:r>
            <a:r>
              <a:rPr lang="ru-RU" sz="2400" b="1" dirty="0">
                <a:solidFill>
                  <a:schemeClr val="tx1"/>
                </a:solidFill>
              </a:rPr>
              <a:t>составленную задачу соседу по парте.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307" y="5873873"/>
            <a:ext cx="855092" cy="94201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395526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D9A92D6D-68EA-43D2-80A5-B88F8072738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1" y="4249271"/>
            <a:ext cx="1889937" cy="255628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6C836E80-69F0-415B-A4E9-11157A6465B7}"/>
              </a:ext>
            </a:extLst>
          </p:cNvPr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414182" y="1378382"/>
            <a:ext cx="9363636" cy="2926150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0F7BEE73-7D2F-4362-927F-76544E381EC0}"/>
              </a:ext>
            </a:extLst>
          </p:cNvPr>
          <p:cNvSpPr/>
          <p:nvPr/>
        </p:nvSpPr>
        <p:spPr>
          <a:xfrm>
            <a:off x="3935506" y="249314"/>
            <a:ext cx="4320988" cy="504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Самостоятельная </a:t>
            </a:r>
            <a:r>
              <a:rPr lang="ru-RU" sz="2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работа </a:t>
            </a:r>
          </a:p>
        </p:txBody>
      </p:sp>
    </p:spTree>
    <p:extLst>
      <p:ext uri="{BB962C8B-B14F-4D97-AF65-F5344CB8AC3E}">
        <p14:creationId xmlns:p14="http://schemas.microsoft.com/office/powerpoint/2010/main" val="3709165543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1040">
            <a:off x="2109131" y="5633817"/>
            <a:ext cx="1042447" cy="71016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7EC142DB-D5F5-48DD-84EF-71D5E6551A16}"/>
              </a:ext>
            </a:extLst>
          </p:cNvPr>
          <p:cNvSpPr txBox="1"/>
          <p:nvPr/>
        </p:nvSpPr>
        <p:spPr>
          <a:xfrm>
            <a:off x="1102747" y="712278"/>
            <a:ext cx="9986506" cy="39600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Два жука одновременно побежали от боровика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противоположных направлениях. Скорость одного жука — 120 см/мин, другого — 180 см/мин. На каком расстоянии друг от друга они будут через 3 мин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indent="450215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Один жук со скоростью 120 см/мин, а другой —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скоростью 180 см/мин одновременно побежали с одного места в противоположных направлениях. Какое расстояние будет между ними через 3 мин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1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F7DE2752-0A18-4415-AE9D-5AEAB48C04EB}"/>
              </a:ext>
            </a:extLst>
          </p:cNvPr>
          <p:cNvSpPr/>
          <p:nvPr/>
        </p:nvSpPr>
        <p:spPr>
          <a:xfrm>
            <a:off x="2939633" y="5731251"/>
            <a:ext cx="6312734" cy="90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Задание</a:t>
            </a:r>
            <a:r>
              <a:rPr lang="ru-RU" sz="2400" b="1" dirty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проверьте </a:t>
            </a:r>
            <a:r>
              <a:rPr lang="ru-RU" sz="2400" b="1" dirty="0">
                <a:solidFill>
                  <a:schemeClr val="tx1"/>
                </a:solidFill>
              </a:rPr>
              <a:t>правильность составленных задач.</a:t>
            </a:r>
          </a:p>
        </p:txBody>
      </p:sp>
    </p:spTree>
    <p:extLst>
      <p:ext uri="{BB962C8B-B14F-4D97-AF65-F5344CB8AC3E}">
        <p14:creationId xmlns:p14="http://schemas.microsoft.com/office/powerpoint/2010/main" val="2877298258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6029531"/>
            <a:ext cx="451536" cy="4305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06" y="3898028"/>
            <a:ext cx="2106973" cy="2944232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777925F-0391-49DA-91E4-FB004011D903}"/>
              </a:ext>
            </a:extLst>
          </p:cNvPr>
          <p:cNvSpPr/>
          <p:nvPr/>
        </p:nvSpPr>
        <p:spPr>
          <a:xfrm rot="20422078">
            <a:off x="5058227" y="5086769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1040">
            <a:off x="2143955" y="5499188"/>
            <a:ext cx="1042447" cy="710168"/>
          </a:xfrm>
          <a:prstGeom prst="rect">
            <a:avLst/>
          </a:prstGeom>
        </p:spPr>
      </p:pic>
      <p:sp>
        <p:nvSpPr>
          <p:cNvPr id="19" name="Овал 18">
            <a:extLst>
              <a:ext uri="{FF2B5EF4-FFF2-40B4-BE49-F238E27FC236}">
                <a16:creationId xmlns:a16="http://schemas.microsoft.com/office/drawing/2014/main" xmlns="" id="{0EF20ED7-228C-43B3-BA81-70D19250B7C9}"/>
              </a:ext>
            </a:extLst>
          </p:cNvPr>
          <p:cNvSpPr/>
          <p:nvPr/>
        </p:nvSpPr>
        <p:spPr>
          <a:xfrm rot="20422078">
            <a:off x="5058227" y="3858605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C9EBB08A-36D1-4F0C-936F-BF8CE7CE321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055" y="6273306"/>
            <a:ext cx="451536" cy="430534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4615CDEE-CF13-4BB5-8CCF-651082F7E24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412A91C6-A644-4F36-9723-DBE920D50EFB}"/>
              </a:ext>
            </a:extLst>
          </p:cNvPr>
          <p:cNvSpPr txBox="1"/>
          <p:nvPr/>
        </p:nvSpPr>
        <p:spPr>
          <a:xfrm>
            <a:off x="11444336" y="584137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59" name="Рисунок 58">
            <a:extLst>
              <a:ext uri="{FF2B5EF4-FFF2-40B4-BE49-F238E27FC236}">
                <a16:creationId xmlns:a16="http://schemas.microsoft.com/office/drawing/2014/main" xmlns="" id="{23C1B130-F524-48AA-B019-DC5ACE8C98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531" y="414229"/>
            <a:ext cx="382530" cy="369108"/>
          </a:xfrm>
          <a:prstGeom prst="rect">
            <a:avLst/>
          </a:prstGeom>
        </p:spPr>
      </p:pic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xmlns="" id="{23CA4ACF-232C-4AFB-B683-EBCA95770989}"/>
              </a:ext>
            </a:extLst>
          </p:cNvPr>
          <p:cNvSpPr/>
          <p:nvPr/>
        </p:nvSpPr>
        <p:spPr>
          <a:xfrm>
            <a:off x="4203539" y="112401"/>
            <a:ext cx="4335154" cy="46158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Проверка домашнего задания</a:t>
            </a:r>
          </a:p>
        </p:txBody>
      </p:sp>
      <p:pic>
        <p:nvPicPr>
          <p:cNvPr id="63" name="Рисунок 62">
            <a:extLst>
              <a:ext uri="{FF2B5EF4-FFF2-40B4-BE49-F238E27FC236}">
                <a16:creationId xmlns:a16="http://schemas.microsoft.com/office/drawing/2014/main" xmlns="" id="{0B748607-7A1C-4F97-93D5-869364BC62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819368" y="1300846"/>
            <a:ext cx="457488" cy="603630"/>
          </a:xfrm>
          <a:prstGeom prst="rect">
            <a:avLst/>
          </a:prstGeom>
        </p:spPr>
      </p:pic>
      <p:sp>
        <p:nvSpPr>
          <p:cNvPr id="90" name="Прямоугольник 89">
            <a:extLst>
              <a:ext uri="{FF2B5EF4-FFF2-40B4-BE49-F238E27FC236}">
                <a16:creationId xmlns:a16="http://schemas.microsoft.com/office/drawing/2014/main" xmlns="" id="{2F9580E7-79B5-4893-9D9E-8B49E7466F83}"/>
              </a:ext>
            </a:extLst>
          </p:cNvPr>
          <p:cNvSpPr/>
          <p:nvPr/>
        </p:nvSpPr>
        <p:spPr>
          <a:xfrm>
            <a:off x="3492500" y="5685960"/>
            <a:ext cx="5207000" cy="111960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Задание</a:t>
            </a:r>
            <a:r>
              <a:rPr lang="ru-RU" sz="2400" b="1" dirty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объясните друг другу план решения </a:t>
            </a:r>
            <a:r>
              <a:rPr lang="ru-RU" sz="2400" b="1" dirty="0" smtClean="0">
                <a:solidFill>
                  <a:schemeClr val="tx1"/>
                </a:solidFill>
              </a:rPr>
              <a:t/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задачи по </a:t>
            </a:r>
            <a:r>
              <a:rPr lang="ru-RU" sz="2400" b="1" dirty="0">
                <a:solidFill>
                  <a:schemeClr val="tx1"/>
                </a:solidFill>
              </a:rPr>
              <a:t>граф-схемам.</a:t>
            </a:r>
          </a:p>
        </p:txBody>
      </p:sp>
      <p:pic>
        <p:nvPicPr>
          <p:cNvPr id="64" name="Рисунок 63">
            <a:extLst>
              <a:ext uri="{FF2B5EF4-FFF2-40B4-BE49-F238E27FC236}">
                <a16:creationId xmlns:a16="http://schemas.microsoft.com/office/drawing/2014/main" xmlns="" id="{E6B75C37-339F-464B-A280-0DA2265F46B8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/>
          <a:srcRect l="5457"/>
          <a:stretch/>
        </p:blipFill>
        <p:spPr>
          <a:xfrm>
            <a:off x="2146530" y="712278"/>
            <a:ext cx="7898940" cy="1479106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</p:pic>
      <p:grpSp>
        <p:nvGrpSpPr>
          <p:cNvPr id="3" name="Группа 2"/>
          <p:cNvGrpSpPr/>
          <p:nvPr/>
        </p:nvGrpSpPr>
        <p:grpSpPr>
          <a:xfrm>
            <a:off x="2146530" y="2458938"/>
            <a:ext cx="3420000" cy="2765665"/>
            <a:chOff x="2458685" y="2209084"/>
            <a:chExt cx="3420000" cy="2765665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3336566" y="2209084"/>
              <a:ext cx="166423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b="1" i="1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Вариант 2</a:t>
              </a:r>
              <a:endParaRPr lang="ru-RU" sz="2400" dirty="0"/>
            </a:p>
          </p:txBody>
        </p:sp>
        <p:pic>
          <p:nvPicPr>
            <p:cNvPr id="65" name="Рисунок 64"/>
            <p:cNvPicPr/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8685" y="2670749"/>
              <a:ext cx="3420000" cy="2304000"/>
            </a:xfrm>
            <a:prstGeom prst="rect">
              <a:avLst/>
            </a:prstGeom>
          </p:spPr>
        </p:pic>
      </p:grpSp>
      <p:grpSp>
        <p:nvGrpSpPr>
          <p:cNvPr id="5" name="Группа 4"/>
          <p:cNvGrpSpPr/>
          <p:nvPr/>
        </p:nvGrpSpPr>
        <p:grpSpPr>
          <a:xfrm>
            <a:off x="6281792" y="2458938"/>
            <a:ext cx="3420000" cy="2783365"/>
            <a:chOff x="7026055" y="2191384"/>
            <a:chExt cx="3420000" cy="2783365"/>
          </a:xfrm>
        </p:grpSpPr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xmlns="" id="{97DDED16-F701-4A39-B4D2-5BC286A2EAFE}"/>
                </a:ext>
              </a:extLst>
            </p:cNvPr>
            <p:cNvSpPr txBox="1"/>
            <p:nvPr/>
          </p:nvSpPr>
          <p:spPr>
            <a:xfrm>
              <a:off x="7826522" y="2191384"/>
              <a:ext cx="181906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2400" b="1" i="1" dirty="0" smtClean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Вариант </a:t>
              </a:r>
              <a:r>
                <a:rPr lang="ru-RU" sz="2400" b="1" i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1 </a:t>
              </a:r>
              <a:endParaRPr lang="ru-RU" sz="2400" dirty="0">
                <a:solidFill>
                  <a:srgbClr val="FF0000"/>
                </a:solidFill>
              </a:endParaRPr>
            </a:p>
          </p:txBody>
        </p:sp>
        <p:pic>
          <p:nvPicPr>
            <p:cNvPr id="66" name="Рисунок 65"/>
            <p:cNvPicPr/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6055" y="2670749"/>
              <a:ext cx="3420000" cy="230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41603113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Овал 35">
            <a:extLst>
              <a:ext uri="{FF2B5EF4-FFF2-40B4-BE49-F238E27FC236}">
                <a16:creationId xmlns:a16="http://schemas.microsoft.com/office/drawing/2014/main" xmlns="" id="{F5B81C5C-04B9-49CE-82A2-B010317DC0D6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77969">
            <a:off x="2694605" y="5733261"/>
            <a:ext cx="1042447" cy="710168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ACA699C6-7D9B-47C1-BE47-E9B1BB61212B}"/>
              </a:ext>
            </a:extLst>
          </p:cNvPr>
          <p:cNvSpPr/>
          <p:nvPr/>
        </p:nvSpPr>
        <p:spPr>
          <a:xfrm>
            <a:off x="3642267" y="5528162"/>
            <a:ext cx="4907466" cy="118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Задание</a:t>
            </a:r>
            <a:r>
              <a:rPr lang="ru-RU" sz="2400" b="1" dirty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составьте план решения задачи </a:t>
            </a:r>
            <a:endParaRPr lang="ru-RU" sz="24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по </a:t>
            </a:r>
            <a:r>
              <a:rPr lang="ru-RU" sz="2400" b="1" dirty="0">
                <a:solidFill>
                  <a:schemeClr val="tx1"/>
                </a:solidFill>
              </a:rPr>
              <a:t>предложенным граф-схемам</a:t>
            </a:r>
            <a:r>
              <a:rPr lang="ru-RU" sz="2400" b="1" dirty="0" smtClean="0">
                <a:solidFill>
                  <a:schemeClr val="tx1"/>
                </a:solidFill>
              </a:rPr>
              <a:t>.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307" y="5873873"/>
            <a:ext cx="855092" cy="94201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395526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D9A92D6D-68EA-43D2-80A5-B88F8072738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1" y="4249271"/>
            <a:ext cx="1889937" cy="2556289"/>
          </a:xfrm>
          <a:prstGeom prst="rect">
            <a:avLst/>
          </a:prstGeom>
        </p:spPr>
      </p:pic>
      <p:sp>
        <p:nvSpPr>
          <p:cNvPr id="5" name="Rectangle 57">
            <a:extLst>
              <a:ext uri="{FF2B5EF4-FFF2-40B4-BE49-F238E27FC236}">
                <a16:creationId xmlns:a16="http://schemas.microsoft.com/office/drawing/2014/main" xmlns="" id="{AC9B3565-C706-458F-A9C1-BBF62132F9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54940"/>
            <a:ext cx="670696" cy="661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ru-RU" altLang="ru-RU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2235230" y="801419"/>
            <a:ext cx="3240000" cy="3808477"/>
            <a:chOff x="1980181" y="801419"/>
            <a:chExt cx="3240000" cy="3808477"/>
          </a:xfrm>
        </p:grpSpPr>
        <p:pic>
          <p:nvPicPr>
            <p:cNvPr id="45" name="Рисунок 44"/>
            <p:cNvPicPr/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0181" y="1369896"/>
              <a:ext cx="3240000" cy="3240000"/>
            </a:xfrm>
            <a:prstGeom prst="rect">
              <a:avLst/>
            </a:prstGeom>
          </p:spPr>
        </p:pic>
        <p:sp>
          <p:nvSpPr>
            <p:cNvPr id="3" name="Прямоугольник 2"/>
            <p:cNvSpPr/>
            <p:nvPr/>
          </p:nvSpPr>
          <p:spPr>
            <a:xfrm>
              <a:off x="2768062" y="801419"/>
              <a:ext cx="166423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b="1" i="1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Вариант 1</a:t>
              </a:r>
              <a:endParaRPr lang="ru-RU" sz="2400" i="1" dirty="0"/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6356771" y="801419"/>
            <a:ext cx="3600000" cy="3816705"/>
            <a:chOff x="6714811" y="1139063"/>
            <a:chExt cx="3600000" cy="3816705"/>
          </a:xfrm>
        </p:grpSpPr>
        <p:pic>
          <p:nvPicPr>
            <p:cNvPr id="46" name="Рисунок 45"/>
            <p:cNvPicPr/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4811" y="1715768"/>
              <a:ext cx="3600000" cy="3240000"/>
            </a:xfrm>
            <a:prstGeom prst="rect">
              <a:avLst/>
            </a:prstGeom>
          </p:spPr>
        </p:pic>
        <p:sp>
          <p:nvSpPr>
            <p:cNvPr id="49" name="Прямоугольник 48"/>
            <p:cNvSpPr/>
            <p:nvPr/>
          </p:nvSpPr>
          <p:spPr>
            <a:xfrm>
              <a:off x="7682692" y="1139063"/>
              <a:ext cx="166423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b="1" i="1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Вариант </a:t>
              </a:r>
              <a:r>
                <a:rPr lang="ru-RU" sz="2400" b="1" i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endParaRPr lang="ru-RU" sz="2400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180489157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Овал 35">
            <a:extLst>
              <a:ext uri="{FF2B5EF4-FFF2-40B4-BE49-F238E27FC236}">
                <a16:creationId xmlns:a16="http://schemas.microsoft.com/office/drawing/2014/main" xmlns="" id="{F5B81C5C-04B9-49CE-82A2-B010317DC0D6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77969">
            <a:off x="2694605" y="5733261"/>
            <a:ext cx="1042447" cy="71016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307" y="5873873"/>
            <a:ext cx="855092" cy="94201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395526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r>
          </a:p>
        </p:txBody>
      </p:sp>
      <p:sp>
        <p:nvSpPr>
          <p:cNvPr id="5" name="Rectangle 57">
            <a:extLst>
              <a:ext uri="{FF2B5EF4-FFF2-40B4-BE49-F238E27FC236}">
                <a16:creationId xmlns:a16="http://schemas.microsoft.com/office/drawing/2014/main" xmlns="" id="{AC9B3565-C706-458F-A9C1-BBF62132F9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54940"/>
            <a:ext cx="670696" cy="661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ru-RU" altLang="ru-RU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xmlns="" id="{D53A604C-0E83-4868-B933-10AD3C8846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5531356"/>
              </p:ext>
            </p:extLst>
          </p:nvPr>
        </p:nvGraphicFramePr>
        <p:xfrm>
          <a:off x="2388000" y="4097457"/>
          <a:ext cx="7416000" cy="157734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708000">
                  <a:extLst>
                    <a:ext uri="{9D8B030D-6E8A-4147-A177-3AD203B41FA5}">
                      <a16:colId xmlns:a16="http://schemas.microsoft.com/office/drawing/2014/main" xmlns="" val="1143296448"/>
                    </a:ext>
                  </a:extLst>
                </a:gridCol>
                <a:gridCol w="3708000">
                  <a:extLst>
                    <a:ext uri="{9D8B030D-6E8A-4147-A177-3AD203B41FA5}">
                      <a16:colId xmlns:a16="http://schemas.microsoft.com/office/drawing/2014/main" xmlns="" val="2382245722"/>
                    </a:ext>
                  </a:extLst>
                </a:gridCol>
              </a:tblGrid>
              <a:tr h="99516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ru-RU" sz="2400" b="1" dirty="0">
                          <a:effectLst/>
                        </a:rPr>
                        <a:t>Чтобы ответить на вопрос </a:t>
                      </a:r>
                      <a:endParaRPr lang="ru-RU" sz="2400" b="1" dirty="0" smtClean="0">
                        <a:effectLst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ru-RU" sz="2400" b="1" dirty="0" smtClean="0">
                          <a:effectLst/>
                        </a:rPr>
                        <a:t>задачи</a:t>
                      </a:r>
                      <a:r>
                        <a:rPr lang="ru-RU" sz="2400" b="1" dirty="0">
                          <a:effectLst/>
                        </a:rPr>
                        <a:t>,  </a:t>
                      </a:r>
                      <a:r>
                        <a:rPr lang="ru-RU" sz="2400" b="1" dirty="0" smtClean="0">
                          <a:effectLst/>
                        </a:rPr>
                        <a:t>нужно…</a:t>
                      </a:r>
                      <a:endParaRPr lang="ru-RU" sz="2400" b="1" dirty="0">
                        <a:effectLst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ru-RU" sz="2400" b="1" dirty="0">
                          <a:effectLst/>
                        </a:rPr>
                        <a:t>Чтобы узнать скорость </a:t>
                      </a:r>
                      <a:endParaRPr lang="ru-RU" sz="2400" b="1" dirty="0" smtClean="0">
                        <a:effectLst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ru-RU" sz="2400" b="1" dirty="0" smtClean="0">
                          <a:effectLst/>
                        </a:rPr>
                        <a:t>удаления</a:t>
                      </a:r>
                      <a:r>
                        <a:rPr lang="ru-RU" sz="2400" b="1" dirty="0">
                          <a:effectLst/>
                        </a:rPr>
                        <a:t>,  </a:t>
                      </a:r>
                      <a:r>
                        <a:rPr lang="ru-RU" sz="2400" b="1" dirty="0" smtClean="0">
                          <a:effectLst/>
                        </a:rPr>
                        <a:t>нужно…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ru-RU" sz="2400" b="1" dirty="0">
                          <a:effectLst/>
                        </a:rPr>
                        <a:t>Сначала узнаю, </a:t>
                      </a:r>
                      <a:r>
                        <a:rPr lang="ru-RU" sz="2400" b="1" dirty="0" smtClean="0">
                          <a:effectLst/>
                        </a:rPr>
                        <a:t>скорость…</a:t>
                      </a:r>
                      <a:endParaRPr lang="ru-RU" sz="2400" b="1" dirty="0">
                        <a:effectLst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ru-RU" sz="2400" b="1" dirty="0">
                          <a:effectLst/>
                        </a:rPr>
                        <a:t>Потом узнаю, на каком </a:t>
                      </a:r>
                      <a:r>
                        <a:rPr lang="ru-RU" sz="2400" b="1" dirty="0" smtClean="0">
                          <a:effectLst/>
                        </a:rPr>
                        <a:t/>
                      </a:r>
                      <a:br>
                        <a:rPr lang="ru-RU" sz="2400" b="1" dirty="0" smtClean="0">
                          <a:effectLst/>
                        </a:rPr>
                      </a:br>
                      <a:r>
                        <a:rPr lang="ru-RU" sz="2400" b="1" dirty="0" smtClean="0">
                          <a:effectLst/>
                        </a:rPr>
                        <a:t>расстоянии…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77571689"/>
                  </a:ext>
                </a:extLst>
              </a:tr>
            </a:tbl>
          </a:graphicData>
        </a:graphic>
      </p:graphicFrame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xmlns="" id="{8917038C-38B8-4D12-9CA4-DE9E4DF78A9D}"/>
              </a:ext>
            </a:extLst>
          </p:cNvPr>
          <p:cNvSpPr/>
          <p:nvPr/>
        </p:nvSpPr>
        <p:spPr>
          <a:xfrm>
            <a:off x="2008095" y="5849650"/>
            <a:ext cx="8175810" cy="90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Задание</a:t>
            </a:r>
            <a:r>
              <a:rPr lang="ru-RU" sz="2400" b="1" dirty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объясните друг другу план решения задачи по граф-схеме</a:t>
            </a:r>
            <a:r>
              <a:rPr lang="ru-RU" sz="2400" b="1" dirty="0" smtClean="0">
                <a:solidFill>
                  <a:schemeClr val="tx1"/>
                </a:solidFill>
              </a:rPr>
              <a:t>.</a:t>
            </a:r>
            <a:endParaRPr lang="ru-RU" sz="2400" b="1" dirty="0">
              <a:solidFill>
                <a:schemeClr val="tx1"/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2273495" y="100939"/>
            <a:ext cx="7645011" cy="3851998"/>
            <a:chOff x="2506377" y="124107"/>
            <a:chExt cx="7645011" cy="3851998"/>
          </a:xfrm>
        </p:grpSpPr>
        <p:grpSp>
          <p:nvGrpSpPr>
            <p:cNvPr id="2" name="Группа 1"/>
            <p:cNvGrpSpPr/>
            <p:nvPr/>
          </p:nvGrpSpPr>
          <p:grpSpPr>
            <a:xfrm>
              <a:off x="2506377" y="124107"/>
              <a:ext cx="3240000" cy="3828171"/>
              <a:chOff x="2506377" y="124107"/>
              <a:chExt cx="3240000" cy="3828171"/>
            </a:xfrm>
          </p:grpSpPr>
          <p:pic>
            <p:nvPicPr>
              <p:cNvPr id="45" name="Рисунок 44"/>
              <p:cNvPicPr/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06377" y="712278"/>
                <a:ext cx="3240000" cy="3240000"/>
              </a:xfrm>
              <a:prstGeom prst="rect">
                <a:avLst/>
              </a:prstGeom>
            </p:spPr>
          </p:pic>
          <p:sp>
            <p:nvSpPr>
              <p:cNvPr id="48" name="Прямоугольник 47"/>
              <p:cNvSpPr/>
              <p:nvPr/>
            </p:nvSpPr>
            <p:spPr>
              <a:xfrm>
                <a:off x="3294258" y="124107"/>
                <a:ext cx="166423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4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Вариант 1</a:t>
                </a:r>
                <a:endParaRPr lang="ru-RU" sz="2400" i="1" dirty="0"/>
              </a:p>
            </p:txBody>
          </p:sp>
        </p:grpSp>
        <p:grpSp>
          <p:nvGrpSpPr>
            <p:cNvPr id="4" name="Группа 3"/>
            <p:cNvGrpSpPr/>
            <p:nvPr/>
          </p:nvGrpSpPr>
          <p:grpSpPr>
            <a:xfrm>
              <a:off x="6551388" y="124107"/>
              <a:ext cx="3600000" cy="3851998"/>
              <a:chOff x="7383507" y="250613"/>
              <a:chExt cx="3600000" cy="3851998"/>
            </a:xfrm>
          </p:grpSpPr>
          <p:pic>
            <p:nvPicPr>
              <p:cNvPr id="47" name="Рисунок 46"/>
              <p:cNvPicPr/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83507" y="862611"/>
                <a:ext cx="3600000" cy="3240000"/>
              </a:xfrm>
              <a:prstGeom prst="rect">
                <a:avLst/>
              </a:prstGeom>
            </p:spPr>
          </p:pic>
          <p:sp>
            <p:nvSpPr>
              <p:cNvPr id="49" name="Прямоугольник 48"/>
              <p:cNvSpPr/>
              <p:nvPr/>
            </p:nvSpPr>
            <p:spPr>
              <a:xfrm>
                <a:off x="8351388" y="250613"/>
                <a:ext cx="166423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4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Вариант </a:t>
                </a:r>
                <a:r>
                  <a:rPr lang="ru-RU" sz="2400" b="1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endParaRPr lang="ru-RU" sz="2400" i="1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18453631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1040">
            <a:off x="2109131" y="5633817"/>
            <a:ext cx="1042447" cy="71016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7EC142DB-D5F5-48DD-84EF-71D5E6551A16}"/>
              </a:ext>
            </a:extLst>
          </p:cNvPr>
          <p:cNvSpPr txBox="1"/>
          <p:nvPr/>
        </p:nvSpPr>
        <p:spPr>
          <a:xfrm>
            <a:off x="1503167" y="100490"/>
            <a:ext cx="9185667" cy="41494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</a:pPr>
            <a:r>
              <a:rPr lang="ru-RU" sz="26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Задача 1.</a:t>
            </a:r>
            <a:r>
              <a:rPr lang="ru-RU" sz="2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600" b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Два жука одновременно побежали от боровика 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противо-положных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направлениях. Скорость одного жука — 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120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см/мин, другого — 180 см/мин. На каком расстоянии друг от друга они будут через 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мин? 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</a:pPr>
            <a:r>
              <a:rPr lang="ru-RU" sz="26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Задача </a:t>
            </a:r>
            <a:r>
              <a:rPr lang="ru-RU" sz="26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endParaRPr lang="ru-RU" sz="2600" b="1" i="1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Один жук со скоростью 120 см/мин, а другой — 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скоростью 180 см/мин одновременно побежали с одного места 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противоположных направлениях. Какое расстояние будет 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ними через 3 мин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3131156" y="5056891"/>
            <a:ext cx="5929689" cy="1656000"/>
            <a:chOff x="2629960" y="5128423"/>
            <a:chExt cx="5929689" cy="1656000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xmlns="" id="{EC30FBA9-DB1A-42A4-BEC8-EF9CE30C402F}"/>
                </a:ext>
              </a:extLst>
            </p:cNvPr>
            <p:cNvSpPr/>
            <p:nvPr/>
          </p:nvSpPr>
          <p:spPr>
            <a:xfrm>
              <a:off x="2629960" y="5128423"/>
              <a:ext cx="2767540" cy="1656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Вариант </a:t>
              </a:r>
              <a:r>
                <a:rPr lang="ru-RU" sz="2400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</a:p>
            <a:p>
              <a:pPr algn="ctr"/>
              <a:r>
                <a:rPr lang="ru-RU" sz="2400" b="1" dirty="0">
                  <a:solidFill>
                    <a:schemeClr val="tx1"/>
                  </a:solidFill>
                </a:rPr>
                <a:t>Задание:</a:t>
              </a:r>
            </a:p>
            <a:p>
              <a:pPr algn="ctr"/>
              <a:r>
                <a:rPr lang="ru-RU" sz="2400" b="1" dirty="0" smtClean="0">
                  <a:solidFill>
                    <a:schemeClr val="tx1"/>
                  </a:solidFill>
                </a:rPr>
                <a:t>решите </a:t>
              </a:r>
              <a:r>
                <a:rPr lang="ru-RU" sz="2400" b="1" dirty="0">
                  <a:solidFill>
                    <a:srgbClr val="FF0000"/>
                  </a:solidFill>
                </a:rPr>
                <a:t>задачу 1</a:t>
              </a:r>
              <a:r>
                <a:rPr lang="ru-RU" sz="2400" b="1" dirty="0">
                  <a:solidFill>
                    <a:schemeClr val="tx1"/>
                  </a:solidFill>
                </a:rPr>
                <a:t> </a:t>
              </a:r>
              <a:r>
                <a:rPr lang="ru-RU" sz="2400" b="1" dirty="0">
                  <a:solidFill>
                    <a:srgbClr val="FF0000"/>
                  </a:solidFill>
                </a:rPr>
                <a:t>первым </a:t>
              </a:r>
              <a:r>
                <a:rPr lang="ru-RU" sz="2400" b="1" dirty="0">
                  <a:solidFill>
                    <a:schemeClr val="tx1"/>
                  </a:solidFill>
                </a:rPr>
                <a:t>способом</a:t>
              </a:r>
              <a:r>
                <a:rPr lang="ru-RU" sz="2400" b="1" dirty="0" smtClean="0">
                  <a:solidFill>
                    <a:schemeClr val="tx1"/>
                  </a:solidFill>
                </a:rPr>
                <a:t>.</a:t>
              </a:r>
              <a:endParaRPr lang="ru-RU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xmlns="" id="{A907A985-4CC2-4603-8DC2-589C48793632}"/>
                </a:ext>
              </a:extLst>
            </p:cNvPr>
            <p:cNvSpPr/>
            <p:nvPr/>
          </p:nvSpPr>
          <p:spPr>
            <a:xfrm>
              <a:off x="5873313" y="5128423"/>
              <a:ext cx="2686336" cy="1656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Вариант </a:t>
              </a:r>
              <a:r>
                <a:rPr lang="ru-RU" sz="2400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</a:p>
            <a:p>
              <a:pPr algn="ctr"/>
              <a:r>
                <a:rPr lang="ru-RU" sz="2400" b="1" dirty="0">
                  <a:solidFill>
                    <a:schemeClr val="tx1"/>
                  </a:solidFill>
                </a:rPr>
                <a:t>Задание:</a:t>
              </a:r>
            </a:p>
            <a:p>
              <a:pPr algn="ctr"/>
              <a:r>
                <a:rPr lang="ru-RU" sz="2400" b="1" dirty="0" smtClean="0">
                  <a:solidFill>
                    <a:schemeClr val="tx1"/>
                  </a:solidFill>
                </a:rPr>
                <a:t>решите </a:t>
              </a:r>
              <a:r>
                <a:rPr lang="ru-RU" sz="2400" b="1" dirty="0">
                  <a:solidFill>
                    <a:srgbClr val="FF0000"/>
                  </a:solidFill>
                </a:rPr>
                <a:t>задачу 2 вторым</a:t>
              </a:r>
              <a:r>
                <a:rPr lang="ru-RU" sz="2400" b="1" dirty="0">
                  <a:solidFill>
                    <a:schemeClr val="tx1"/>
                  </a:solidFill>
                </a:rPr>
                <a:t> способом</a:t>
              </a:r>
              <a:r>
                <a:rPr lang="ru-RU" sz="2400" b="1" dirty="0" smtClean="0">
                  <a:solidFill>
                    <a:schemeClr val="tx1"/>
                  </a:solidFill>
                </a:rPr>
                <a:t>.</a:t>
              </a:r>
              <a:endParaRPr lang="ru-RU" sz="2400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99BE91F7-5761-4E7C-AF3D-A6E62712EF6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1" y="4249271"/>
            <a:ext cx="1889937" cy="2556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082390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33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1040">
            <a:off x="2109131" y="5633817"/>
            <a:ext cx="1042447" cy="710168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1CC890D0-0810-4557-B1E2-ED84208B0598}"/>
              </a:ext>
            </a:extLst>
          </p:cNvPr>
          <p:cNvSpPr/>
          <p:nvPr/>
        </p:nvSpPr>
        <p:spPr>
          <a:xfrm>
            <a:off x="2941128" y="4322875"/>
            <a:ext cx="6309744" cy="237699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Задание</a:t>
            </a:r>
            <a:r>
              <a:rPr lang="ru-RU" sz="2400" b="1" dirty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проверьте </a:t>
            </a:r>
            <a:r>
              <a:rPr lang="ru-RU" sz="2400" b="1" dirty="0">
                <a:solidFill>
                  <a:schemeClr val="tx1"/>
                </a:solidFill>
              </a:rPr>
              <a:t>друг у друга правильность </a:t>
            </a:r>
            <a:endParaRPr lang="ru-RU" sz="24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решения </a:t>
            </a:r>
            <a:r>
              <a:rPr lang="ru-RU" sz="2400" b="1" dirty="0">
                <a:solidFill>
                  <a:schemeClr val="tx1"/>
                </a:solidFill>
              </a:rPr>
              <a:t>задачи разными способами.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Подумайте, что произойдёт с </a:t>
            </a:r>
            <a:r>
              <a:rPr lang="ru-RU" sz="2400" b="1" dirty="0">
                <a:solidFill>
                  <a:srgbClr val="FF0000"/>
                </a:solidFill>
              </a:rPr>
              <a:t>расстоянием</a:t>
            </a:r>
            <a:r>
              <a:rPr lang="ru-RU" sz="2400" b="1" dirty="0">
                <a:solidFill>
                  <a:schemeClr val="tx1"/>
                </a:solidFill>
              </a:rPr>
              <a:t>, </a:t>
            </a:r>
          </a:p>
          <a:p>
            <a:pPr lvl="0" algn="ctr"/>
            <a:r>
              <a:rPr lang="ru-RU" sz="2400" b="1" dirty="0" smtClean="0">
                <a:solidFill>
                  <a:schemeClr val="tx1"/>
                </a:solidFill>
              </a:rPr>
              <a:t>если </a:t>
            </a:r>
            <a:r>
              <a:rPr lang="ru-RU" sz="2400" b="1" dirty="0" smtClean="0">
                <a:solidFill>
                  <a:srgbClr val="FF0000"/>
                </a:solidFill>
              </a:rPr>
              <a:t>скорость </a:t>
            </a:r>
            <a:r>
              <a:rPr lang="ru-RU" sz="2400" b="1" dirty="0">
                <a:solidFill>
                  <a:srgbClr val="FF0000"/>
                </a:solidFill>
              </a:rPr>
              <a:t>удаления </a:t>
            </a:r>
            <a:r>
              <a:rPr lang="ru-RU" sz="2400" b="1" dirty="0">
                <a:solidFill>
                  <a:schemeClr val="tx1"/>
                </a:solidFill>
              </a:rPr>
              <a:t>останется </a:t>
            </a:r>
            <a:r>
              <a:rPr lang="ru-RU" sz="2400" b="1" dirty="0">
                <a:solidFill>
                  <a:srgbClr val="FF0000"/>
                </a:solidFill>
              </a:rPr>
              <a:t>прежней</a:t>
            </a:r>
            <a:r>
              <a:rPr lang="ru-RU" sz="2400" b="1" dirty="0">
                <a:solidFill>
                  <a:schemeClr val="tx1"/>
                </a:solidFill>
              </a:rPr>
              <a:t>, </a:t>
            </a:r>
            <a:endParaRPr lang="ru-RU" sz="2400" b="1" dirty="0" smtClean="0">
              <a:solidFill>
                <a:schemeClr val="tx1"/>
              </a:solidFill>
            </a:endParaRPr>
          </a:p>
          <a:p>
            <a:pPr lvl="0" algn="ctr"/>
            <a:r>
              <a:rPr lang="ru-RU" sz="2400" b="1" dirty="0" smtClean="0">
                <a:solidFill>
                  <a:schemeClr val="tx1"/>
                </a:solidFill>
              </a:rPr>
              <a:t>а </a:t>
            </a:r>
            <a:r>
              <a:rPr lang="ru-RU" sz="2400" b="1" dirty="0">
                <a:solidFill>
                  <a:srgbClr val="FF0000"/>
                </a:solidFill>
              </a:rPr>
              <a:t>время </a:t>
            </a:r>
            <a:r>
              <a:rPr lang="ru-RU" sz="2400" b="1" dirty="0" smtClean="0">
                <a:solidFill>
                  <a:srgbClr val="FF0000"/>
                </a:solidFill>
              </a:rPr>
              <a:t>движения </a:t>
            </a:r>
            <a:r>
              <a:rPr lang="ru-RU" sz="2400" b="1" dirty="0">
                <a:solidFill>
                  <a:srgbClr val="FF0000"/>
                </a:solidFill>
              </a:rPr>
              <a:t>уменьшится</a:t>
            </a:r>
            <a:r>
              <a:rPr lang="ru-RU" sz="2400" b="1" dirty="0" smtClean="0">
                <a:solidFill>
                  <a:schemeClr val="tx1"/>
                </a:solidFill>
              </a:rPr>
              <a:t>?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16859253-8898-495C-B8AE-43615650913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4025153"/>
            <a:ext cx="2127431" cy="2687737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687EF7F1-A21E-4B5F-B1BB-441ED7EBAC6D}"/>
              </a:ext>
            </a:extLst>
          </p:cNvPr>
          <p:cNvSpPr txBox="1"/>
          <p:nvPr/>
        </p:nvSpPr>
        <p:spPr>
          <a:xfrm>
            <a:off x="841787" y="900051"/>
            <a:ext cx="5065059" cy="270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ru-RU" sz="28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Вариант 1</a:t>
            </a:r>
            <a:endParaRPr lang="ru-RU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b="1" i="1" kern="1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8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способ</a:t>
            </a:r>
            <a:endParaRPr lang="ru-RU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Font typeface="+mj-lt"/>
              <a:buAutoNum type="arabicParenR"/>
            </a:pPr>
            <a:r>
              <a:rPr lang="ru-RU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120 ∙ 3 = 360 (см</a:t>
            </a:r>
            <a:r>
              <a:rPr lang="ru-RU" sz="28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Font typeface="+mj-lt"/>
              <a:buAutoNum type="arabicParenR"/>
            </a:pPr>
            <a:r>
              <a:rPr lang="ru-RU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180 ∙ 3 = 540 (см</a:t>
            </a:r>
            <a:r>
              <a:rPr lang="ru-RU" sz="28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Font typeface="+mj-lt"/>
              <a:buAutoNum type="arabicParenR"/>
            </a:pPr>
            <a:r>
              <a:rPr lang="ru-RU" sz="28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360 + 540 = 900 (см)</a:t>
            </a:r>
            <a:endParaRPr lang="ru-RU" sz="28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ru-RU" sz="28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</a:t>
            </a:r>
            <a:r>
              <a:rPr lang="ru-RU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расстоянии </a:t>
            </a:r>
            <a:r>
              <a:rPr lang="ru-RU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900 см</a:t>
            </a:r>
            <a:r>
              <a:rPr lang="ru-RU" sz="28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748633" y="960324"/>
            <a:ext cx="4601581" cy="2700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Вариант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</a:p>
          <a:p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II</a:t>
            </a: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способ</a:t>
            </a:r>
          </a:p>
          <a:p>
            <a:r>
              <a:rPr lang="ru-RU" sz="28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1) 120 + 180 = 300 (см/мин)</a:t>
            </a:r>
          </a:p>
          <a:p>
            <a:r>
              <a:rPr lang="ru-RU" sz="28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2) 300 </a:t>
            </a:r>
            <a:r>
              <a:rPr lang="ru-RU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∙ 3 = 900 (см</a:t>
            </a:r>
            <a:r>
              <a:rPr lang="ru-RU" sz="28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  <a:p>
            <a:pPr>
              <a:buAutoNum type="arabicParenR"/>
            </a:pPr>
            <a:endParaRPr lang="ru-RU" sz="28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r>
              <a:rPr lang="ru-RU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Ответ: </a:t>
            </a: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расстояние</a:t>
            </a:r>
            <a:r>
              <a:rPr lang="ru-RU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900 см</a:t>
            </a:r>
            <a:r>
              <a:rPr lang="ru-RU" sz="28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757929380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xmlns="" id="{D694E988-88AB-49F2-A204-892464B7E304}"/>
              </a:ext>
            </a:extLst>
          </p:cNvPr>
          <p:cNvSpPr/>
          <p:nvPr/>
        </p:nvSpPr>
        <p:spPr>
          <a:xfrm>
            <a:off x="2755128" y="154161"/>
            <a:ext cx="8937812" cy="6488260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055" y="6273306"/>
            <a:ext cx="451536" cy="43053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745694" y="1449921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47" y="2671993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5123EADC-07C1-4428-84B8-A1F577E877D1}"/>
              </a:ext>
            </a:extLst>
          </p:cNvPr>
          <p:cNvSpPr txBox="1"/>
          <p:nvPr/>
        </p:nvSpPr>
        <p:spPr>
          <a:xfrm>
            <a:off x="4314108" y="686772"/>
            <a:ext cx="56865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Физкультминутка</a:t>
            </a: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5D9D9373-A20C-4E52-AA33-373F7518877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76374">
            <a:off x="2462370" y="5636933"/>
            <a:ext cx="1042447" cy="710168"/>
          </a:xfrm>
          <a:prstGeom prst="rect">
            <a:avLst/>
          </a:prstGeom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xmlns="" id="{0FA43B6E-9308-4B58-B879-FAA42F029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461" y="1428325"/>
            <a:ext cx="8794985" cy="4501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6E8CE11D-262C-4EFC-AADF-645719DEF07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1" y="3451959"/>
            <a:ext cx="3191652" cy="31752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395526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34</a:t>
            </a:r>
          </a:p>
        </p:txBody>
      </p:sp>
    </p:spTree>
    <p:extLst>
      <p:ext uri="{BB962C8B-B14F-4D97-AF65-F5344CB8AC3E}">
        <p14:creationId xmlns:p14="http://schemas.microsoft.com/office/powerpoint/2010/main" val="1241136099"/>
      </p:ext>
    </p:extLst>
  </p:cSld>
  <p:clrMapOvr>
    <a:masterClrMapping/>
  </p:clrMapOvr>
  <p:transition spd="slow" advClick="0">
    <p:wip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1040">
            <a:off x="2109131" y="5633817"/>
            <a:ext cx="1042447" cy="710168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0F7BEE73-7D2F-4362-927F-76544E381EC0}"/>
              </a:ext>
            </a:extLst>
          </p:cNvPr>
          <p:cNvSpPr/>
          <p:nvPr/>
        </p:nvSpPr>
        <p:spPr>
          <a:xfrm>
            <a:off x="2424206" y="247920"/>
            <a:ext cx="7343588" cy="90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Подведение итогов выполнения этапов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урока 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Запомните!</a:t>
            </a:r>
            <a:endParaRPr lang="ru-RU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DCC9F41B-3392-44E9-BCF4-36D55A5244AB}"/>
              </a:ext>
            </a:extLst>
          </p:cNvPr>
          <p:cNvSpPr/>
          <p:nvPr/>
        </p:nvSpPr>
        <p:spPr>
          <a:xfrm>
            <a:off x="3570902" y="5904021"/>
            <a:ext cx="5050196" cy="9015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Задание</a:t>
            </a:r>
            <a:r>
              <a:rPr lang="ru-RU" sz="2400" b="1" dirty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проверьте </a:t>
            </a:r>
            <a:r>
              <a:rPr lang="ru-RU" sz="2400" b="1" dirty="0">
                <a:solidFill>
                  <a:schemeClr val="tx1"/>
                </a:solidFill>
              </a:rPr>
              <a:t>у себя усвоенные знания.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31BC2A6F-557B-4B4F-97DE-9EB7AB79D15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1" y="4249271"/>
            <a:ext cx="1889937" cy="2556289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AB2DFBBA-A42F-4567-8296-1BE7C6C09E19}"/>
              </a:ext>
            </a:extLst>
          </p:cNvPr>
          <p:cNvSpPr txBox="1"/>
          <p:nvPr/>
        </p:nvSpPr>
        <p:spPr>
          <a:xfrm>
            <a:off x="1916952" y="1556124"/>
            <a:ext cx="8358096" cy="34331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Скоростью удаления 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называют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расстояние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которое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два объекта удаляются </a:t>
            </a:r>
            <a:r>
              <a:rPr 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каждую единицу времени</a:t>
            </a:r>
            <a:r>
              <a:rPr lang="ru-RU" sz="3200" b="1" dirty="0">
                <a:solidFill>
                  <a:srgbClr val="1F1F1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32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Скорость удаления 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 движении 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противоположных направлениях 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равна</a:t>
            </a:r>
            <a:b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сумме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скоростей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91711301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1040">
            <a:off x="2109131" y="5633817"/>
            <a:ext cx="1042447" cy="710168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EA86F97F-3130-479E-A163-CBF83CEECDCE}"/>
              </a:ext>
            </a:extLst>
          </p:cNvPr>
          <p:cNvSpPr/>
          <p:nvPr/>
        </p:nvSpPr>
        <p:spPr>
          <a:xfrm>
            <a:off x="3126290" y="5799870"/>
            <a:ext cx="5939420" cy="90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Задание</a:t>
            </a:r>
            <a:r>
              <a:rPr lang="ru-RU" sz="2400" b="1" dirty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проверьте друг у друга усвоенные знания.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4E6F84FC-786A-4D5D-A8B1-FDAF30097D9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1" y="4249271"/>
            <a:ext cx="1889937" cy="2556289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4256BD08-73E3-46B6-B555-34F46867F478}"/>
              </a:ext>
            </a:extLst>
          </p:cNvPr>
          <p:cNvSpPr txBox="1"/>
          <p:nvPr/>
        </p:nvSpPr>
        <p:spPr>
          <a:xfrm>
            <a:off x="2640852" y="1721224"/>
            <a:ext cx="6910296" cy="2906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Скоростью удаления 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называют 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расстояние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на которое 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 </a:t>
            </a:r>
            <a:r>
              <a:rPr lang="ru-RU" sz="3200" b="1" dirty="0" smtClean="0">
                <a:solidFill>
                  <a:srgbClr val="1F1F1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32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Скорость удаления 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 движении 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противоположных 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направлениях</a:t>
            </a:r>
            <a:b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равна 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 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32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0F7BEE73-7D2F-4362-927F-76544E381EC0}"/>
              </a:ext>
            </a:extLst>
          </p:cNvPr>
          <p:cNvSpPr/>
          <p:nvPr/>
        </p:nvSpPr>
        <p:spPr>
          <a:xfrm>
            <a:off x="2424206" y="247920"/>
            <a:ext cx="7343588" cy="90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Подведение итогов выполнения этапов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урока 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Продолжите!</a:t>
            </a:r>
            <a:endParaRPr lang="ru-RU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383868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37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1040">
            <a:off x="2109131" y="5633817"/>
            <a:ext cx="1042447" cy="710168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DCC9F41B-3392-44E9-BCF4-36D55A5244AB}"/>
              </a:ext>
            </a:extLst>
          </p:cNvPr>
          <p:cNvSpPr/>
          <p:nvPr/>
        </p:nvSpPr>
        <p:spPr>
          <a:xfrm>
            <a:off x="3520102" y="5815121"/>
            <a:ext cx="5151796" cy="9015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Задание</a:t>
            </a:r>
            <a:r>
              <a:rPr lang="ru-RU" sz="2400" b="1" dirty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проверьте </a:t>
            </a:r>
            <a:r>
              <a:rPr lang="ru-RU" sz="2400" b="1" dirty="0">
                <a:solidFill>
                  <a:schemeClr val="tx1"/>
                </a:solidFill>
              </a:rPr>
              <a:t>у себя усвоенные знания.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31BC2A6F-557B-4B4F-97DE-9EB7AB79D15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1" y="4249271"/>
            <a:ext cx="1889937" cy="255628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75DEB4D5-7F57-4CE0-8C23-909675E6DCDC}"/>
              </a:ext>
            </a:extLst>
          </p:cNvPr>
          <p:cNvSpPr txBox="1"/>
          <p:nvPr/>
        </p:nvSpPr>
        <p:spPr>
          <a:xfrm>
            <a:off x="3022600" y="1419076"/>
            <a:ext cx="6146800" cy="33565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Скорость </a:t>
            </a:r>
            <a:r>
              <a:rPr 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удаления 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измеряется </a:t>
            </a:r>
            <a:b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единицах скорости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километр 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час (км/ч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  <a:b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километр 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минуту (км/мин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</a:t>
            </a:r>
            <a:b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метр 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минуту (м/мин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</a:t>
            </a:r>
            <a:b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сантиметр 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минуту (см/мин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0F7BEE73-7D2F-4362-927F-76544E381EC0}"/>
              </a:ext>
            </a:extLst>
          </p:cNvPr>
          <p:cNvSpPr/>
          <p:nvPr/>
        </p:nvSpPr>
        <p:spPr>
          <a:xfrm>
            <a:off x="2424206" y="247920"/>
            <a:ext cx="7343588" cy="90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Подведение итогов выполнения этапов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урока 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Запомните!</a:t>
            </a:r>
            <a:endParaRPr lang="ru-RU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648307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38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1040">
            <a:off x="2109131" y="5633817"/>
            <a:ext cx="1042447" cy="710168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EA86F97F-3130-479E-A163-CBF83CEECDCE}"/>
              </a:ext>
            </a:extLst>
          </p:cNvPr>
          <p:cNvSpPr/>
          <p:nvPr/>
        </p:nvSpPr>
        <p:spPr>
          <a:xfrm>
            <a:off x="3126290" y="5737765"/>
            <a:ext cx="5939420" cy="90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Задание</a:t>
            </a:r>
            <a:r>
              <a:rPr lang="ru-RU" sz="2400" b="1" dirty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проверьте друг у друга усвоенные знания.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4E6F84FC-786A-4D5D-A8B1-FDAF30097D9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1" y="4249271"/>
            <a:ext cx="1889937" cy="255628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C9B2051E-EEBD-4A88-9385-CFC5DC642AB0}"/>
              </a:ext>
            </a:extLst>
          </p:cNvPr>
          <p:cNvSpPr txBox="1"/>
          <p:nvPr/>
        </p:nvSpPr>
        <p:spPr>
          <a:xfrm>
            <a:off x="2958353" y="1583018"/>
            <a:ext cx="6275294" cy="36643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Скорость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удаления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измеряется 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единицах </a:t>
            </a:r>
            <a:r>
              <a:rPr 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 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ru-RU" sz="32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 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 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ru-RU" sz="32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 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ru-RU" sz="32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 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0F7BEE73-7D2F-4362-927F-76544E381EC0}"/>
              </a:ext>
            </a:extLst>
          </p:cNvPr>
          <p:cNvSpPr/>
          <p:nvPr/>
        </p:nvSpPr>
        <p:spPr>
          <a:xfrm>
            <a:off x="2424206" y="247920"/>
            <a:ext cx="7343588" cy="90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Подведение итогов выполнения этапов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урока 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Продолжите!</a:t>
            </a:r>
            <a:endParaRPr lang="ru-RU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493241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1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Овал 35">
            <a:extLst>
              <a:ext uri="{FF2B5EF4-FFF2-40B4-BE49-F238E27FC236}">
                <a16:creationId xmlns:a16="http://schemas.microsoft.com/office/drawing/2014/main" xmlns="" id="{F5B81C5C-04B9-49CE-82A2-B010317DC0D6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77969">
            <a:off x="2694605" y="5733261"/>
            <a:ext cx="1042447" cy="71016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307" y="5873873"/>
            <a:ext cx="855092" cy="94201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395526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39</a:t>
            </a:r>
          </a:p>
        </p:txBody>
      </p:sp>
      <p:sp>
        <p:nvSpPr>
          <p:cNvPr id="5" name="Rectangle 57">
            <a:extLst>
              <a:ext uri="{FF2B5EF4-FFF2-40B4-BE49-F238E27FC236}">
                <a16:creationId xmlns:a16="http://schemas.microsoft.com/office/drawing/2014/main" xmlns="" id="{AC9B3565-C706-458F-A9C1-BBF62132F9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54940"/>
            <a:ext cx="670696" cy="661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ru-RU" altLang="ru-RU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1102171" y="833719"/>
            <a:ext cx="4544872" cy="2595281"/>
            <a:chOff x="1102171" y="833719"/>
            <a:chExt cx="4544872" cy="2595281"/>
          </a:xfrm>
        </p:grpSpPr>
        <p:cxnSp>
          <p:nvCxnSpPr>
            <p:cNvPr id="89" name="Прямая со стрелкой 88">
              <a:extLst>
                <a:ext uri="{FF2B5EF4-FFF2-40B4-BE49-F238E27FC236}">
                  <a16:creationId xmlns:a16="http://schemas.microsoft.com/office/drawing/2014/main" xmlns="" id="{DFCD3B30-324C-4EED-BF5C-AB7C6CFF42F2}"/>
                </a:ext>
              </a:extLst>
            </p:cNvPr>
            <p:cNvCxnSpPr>
              <a:cxnSpLocks/>
              <a:stCxn id="78" idx="4"/>
              <a:endCxn id="90" idx="1"/>
            </p:cNvCxnSpPr>
            <p:nvPr/>
          </p:nvCxnSpPr>
          <p:spPr>
            <a:xfrm>
              <a:off x="1591419" y="1378657"/>
              <a:ext cx="414398" cy="44269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Овал 89">
              <a:extLst>
                <a:ext uri="{FF2B5EF4-FFF2-40B4-BE49-F238E27FC236}">
                  <a16:creationId xmlns:a16="http://schemas.microsoft.com/office/drawing/2014/main" xmlns="" id="{47E03F76-CC72-4E1D-98BB-F7F6EB14922F}"/>
                </a:ext>
              </a:extLst>
            </p:cNvPr>
            <p:cNvSpPr/>
            <p:nvPr/>
          </p:nvSpPr>
          <p:spPr>
            <a:xfrm>
              <a:off x="1842250" y="1739503"/>
              <a:ext cx="1116906" cy="558869"/>
            </a:xfrm>
            <a:prstGeom prst="ellipse">
              <a:avLst/>
            </a:prstGeom>
            <a:solidFill>
              <a:schemeClr val="bg1"/>
            </a:solidFill>
            <a:ln w="19050"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sz="2400" b="1" dirty="0">
                  <a:solidFill>
                    <a:srgbClr val="000000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360</a:t>
              </a:r>
              <a:endPara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91" name="Прямая со стрелкой 90">
              <a:extLst>
                <a:ext uri="{FF2B5EF4-FFF2-40B4-BE49-F238E27FC236}">
                  <a16:creationId xmlns:a16="http://schemas.microsoft.com/office/drawing/2014/main" xmlns="" id="{F4E60648-8D96-4C4C-B835-464C13C66758}"/>
                </a:ext>
              </a:extLst>
            </p:cNvPr>
            <p:cNvCxnSpPr>
              <a:cxnSpLocks/>
              <a:stCxn id="79" idx="4"/>
              <a:endCxn id="90" idx="7"/>
            </p:cNvCxnSpPr>
            <p:nvPr/>
          </p:nvCxnSpPr>
          <p:spPr>
            <a:xfrm flipH="1">
              <a:off x="2795589" y="1378657"/>
              <a:ext cx="240885" cy="44269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Овал 85">
              <a:extLst>
                <a:ext uri="{FF2B5EF4-FFF2-40B4-BE49-F238E27FC236}">
                  <a16:creationId xmlns:a16="http://schemas.microsoft.com/office/drawing/2014/main" xmlns="" id="{FEEFDB29-14AF-420C-BA41-E83834419D60}"/>
                </a:ext>
              </a:extLst>
            </p:cNvPr>
            <p:cNvSpPr/>
            <p:nvPr/>
          </p:nvSpPr>
          <p:spPr>
            <a:xfrm>
              <a:off x="4174716" y="1761467"/>
              <a:ext cx="1163006" cy="514941"/>
            </a:xfrm>
            <a:prstGeom prst="ellipse">
              <a:avLst/>
            </a:prstGeom>
            <a:solidFill>
              <a:schemeClr val="bg1"/>
            </a:solidFill>
            <a:ln w="19050"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sz="2400" b="1" dirty="0">
                  <a:solidFill>
                    <a:srgbClr val="000000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540</a:t>
              </a:r>
              <a:endPara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87" name="Прямая со стрелкой 86">
              <a:extLst>
                <a:ext uri="{FF2B5EF4-FFF2-40B4-BE49-F238E27FC236}">
                  <a16:creationId xmlns:a16="http://schemas.microsoft.com/office/drawing/2014/main" xmlns="" id="{BF8DF9F2-013E-41C6-8512-2697AB3CB694}"/>
                </a:ext>
              </a:extLst>
            </p:cNvPr>
            <p:cNvCxnSpPr>
              <a:cxnSpLocks/>
              <a:stCxn id="73" idx="4"/>
              <a:endCxn id="86" idx="1"/>
            </p:cNvCxnSpPr>
            <p:nvPr/>
          </p:nvCxnSpPr>
          <p:spPr>
            <a:xfrm>
              <a:off x="4010886" y="1417834"/>
              <a:ext cx="334148" cy="419044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Прямая со стрелкой 87">
              <a:extLst>
                <a:ext uri="{FF2B5EF4-FFF2-40B4-BE49-F238E27FC236}">
                  <a16:creationId xmlns:a16="http://schemas.microsoft.com/office/drawing/2014/main" xmlns="" id="{B9E47241-2AB6-449C-9C8B-F8BE7FC7C3BE}"/>
                </a:ext>
              </a:extLst>
            </p:cNvPr>
            <p:cNvCxnSpPr>
              <a:cxnSpLocks/>
              <a:stCxn id="74" idx="4"/>
              <a:endCxn id="86" idx="7"/>
            </p:cNvCxnSpPr>
            <p:nvPr/>
          </p:nvCxnSpPr>
          <p:spPr>
            <a:xfrm flipH="1">
              <a:off x="5167404" y="1417834"/>
              <a:ext cx="180855" cy="419044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Овал 68">
              <a:extLst>
                <a:ext uri="{FF2B5EF4-FFF2-40B4-BE49-F238E27FC236}">
                  <a16:creationId xmlns:a16="http://schemas.microsoft.com/office/drawing/2014/main" xmlns="" id="{B5B74CAE-E350-41E9-819F-293D3D077947}"/>
                </a:ext>
              </a:extLst>
            </p:cNvPr>
            <p:cNvSpPr/>
            <p:nvPr/>
          </p:nvSpPr>
          <p:spPr>
            <a:xfrm>
              <a:off x="3257253" y="1739503"/>
              <a:ext cx="619366" cy="55886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sz="2400" b="1" kern="12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+</a:t>
              </a:r>
              <a:endPara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3" name="Овал 82">
              <a:extLst>
                <a:ext uri="{FF2B5EF4-FFF2-40B4-BE49-F238E27FC236}">
                  <a16:creationId xmlns:a16="http://schemas.microsoft.com/office/drawing/2014/main" xmlns="" id="{1EC487A4-B30D-4B9B-96CA-E91A82F1BDE3}"/>
                </a:ext>
              </a:extLst>
            </p:cNvPr>
            <p:cNvSpPr/>
            <p:nvPr/>
          </p:nvSpPr>
          <p:spPr>
            <a:xfrm>
              <a:off x="3002477" y="2709473"/>
              <a:ext cx="1163215" cy="719527"/>
            </a:xfrm>
            <a:prstGeom prst="ellipse">
              <a:avLst/>
            </a:prstGeom>
            <a:solidFill>
              <a:schemeClr val="bg1"/>
            </a:solidFill>
            <a:ln w="19050"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sz="2400" b="1" dirty="0">
                  <a:solidFill>
                    <a:srgbClr val="000000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900</a:t>
              </a:r>
              <a:endPara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84" name="Прямая со стрелкой 83">
              <a:extLst>
                <a:ext uri="{FF2B5EF4-FFF2-40B4-BE49-F238E27FC236}">
                  <a16:creationId xmlns:a16="http://schemas.microsoft.com/office/drawing/2014/main" xmlns="" id="{C993A840-35E5-4455-8772-4EDE623A148E}"/>
                </a:ext>
              </a:extLst>
            </p:cNvPr>
            <p:cNvCxnSpPr>
              <a:cxnSpLocks/>
              <a:stCxn id="90" idx="4"/>
              <a:endCxn id="83" idx="1"/>
            </p:cNvCxnSpPr>
            <p:nvPr/>
          </p:nvCxnSpPr>
          <p:spPr>
            <a:xfrm>
              <a:off x="2400703" y="2298372"/>
              <a:ext cx="772123" cy="516473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Прямая со стрелкой 84">
              <a:extLst>
                <a:ext uri="{FF2B5EF4-FFF2-40B4-BE49-F238E27FC236}">
                  <a16:creationId xmlns:a16="http://schemas.microsoft.com/office/drawing/2014/main" xmlns="" id="{5A955E41-3565-4E5C-B5B1-0CD145185C55}"/>
                </a:ext>
              </a:extLst>
            </p:cNvPr>
            <p:cNvCxnSpPr>
              <a:cxnSpLocks/>
              <a:stCxn id="86" idx="4"/>
              <a:endCxn id="83" idx="7"/>
            </p:cNvCxnSpPr>
            <p:nvPr/>
          </p:nvCxnSpPr>
          <p:spPr>
            <a:xfrm flipH="1">
              <a:off x="3995343" y="2276408"/>
              <a:ext cx="760876" cy="538437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Овал 77">
              <a:extLst>
                <a:ext uri="{FF2B5EF4-FFF2-40B4-BE49-F238E27FC236}">
                  <a16:creationId xmlns:a16="http://schemas.microsoft.com/office/drawing/2014/main" xmlns="" id="{9E17102B-0559-452E-ABB9-7FD426C0C239}"/>
                </a:ext>
              </a:extLst>
            </p:cNvPr>
            <p:cNvSpPr/>
            <p:nvPr/>
          </p:nvSpPr>
          <p:spPr>
            <a:xfrm>
              <a:off x="1102171" y="863717"/>
              <a:ext cx="978495" cy="51494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sz="2400" b="1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120</a:t>
              </a:r>
              <a:endPara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9" name="Овал 78">
              <a:extLst>
                <a:ext uri="{FF2B5EF4-FFF2-40B4-BE49-F238E27FC236}">
                  <a16:creationId xmlns:a16="http://schemas.microsoft.com/office/drawing/2014/main" xmlns="" id="{4D1474BD-416E-4E23-AFFA-21B02F87970C}"/>
                </a:ext>
              </a:extLst>
            </p:cNvPr>
            <p:cNvSpPr/>
            <p:nvPr/>
          </p:nvSpPr>
          <p:spPr>
            <a:xfrm>
              <a:off x="2737689" y="863717"/>
              <a:ext cx="597569" cy="51494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sz="2400" b="1" dirty="0">
                  <a:solidFill>
                    <a:srgbClr val="000000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3</a:t>
              </a:r>
              <a:endPara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80" name="Группа 79">
              <a:extLst>
                <a:ext uri="{FF2B5EF4-FFF2-40B4-BE49-F238E27FC236}">
                  <a16:creationId xmlns:a16="http://schemas.microsoft.com/office/drawing/2014/main" xmlns="" id="{5329B397-EEC0-478B-8CE3-97FB9CB1C78B}"/>
                </a:ext>
              </a:extLst>
            </p:cNvPr>
            <p:cNvGrpSpPr/>
            <p:nvPr/>
          </p:nvGrpSpPr>
          <p:grpSpPr>
            <a:xfrm>
              <a:off x="2206848" y="833719"/>
              <a:ext cx="404658" cy="574937"/>
              <a:chOff x="662902" y="0"/>
              <a:chExt cx="350550" cy="583633"/>
            </a:xfrm>
          </p:grpSpPr>
          <p:sp>
            <p:nvSpPr>
              <p:cNvPr id="81" name="Овал 80">
                <a:extLst>
                  <a:ext uri="{FF2B5EF4-FFF2-40B4-BE49-F238E27FC236}">
                    <a16:creationId xmlns:a16="http://schemas.microsoft.com/office/drawing/2014/main" xmlns="" id="{C71C7B63-F3A6-40AF-8B45-71063E90619E}"/>
                  </a:ext>
                </a:extLst>
              </p:cNvPr>
              <p:cNvSpPr/>
              <p:nvPr/>
            </p:nvSpPr>
            <p:spPr>
              <a:xfrm>
                <a:off x="662902" y="0"/>
                <a:ext cx="350550" cy="583633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82" name="Овал 81">
                <a:extLst>
                  <a:ext uri="{FF2B5EF4-FFF2-40B4-BE49-F238E27FC236}">
                    <a16:creationId xmlns:a16="http://schemas.microsoft.com/office/drawing/2014/main" xmlns="" id="{E0DE0579-1665-4D89-9669-E7EC7FC77EE8}"/>
                  </a:ext>
                </a:extLst>
              </p:cNvPr>
              <p:cNvSpPr/>
              <p:nvPr/>
            </p:nvSpPr>
            <p:spPr>
              <a:xfrm>
                <a:off x="775517" y="236993"/>
                <a:ext cx="107271" cy="94593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/>
              </a:p>
            </p:txBody>
          </p:sp>
        </p:grpSp>
        <p:sp>
          <p:nvSpPr>
            <p:cNvPr id="73" name="Овал 72">
              <a:extLst>
                <a:ext uri="{FF2B5EF4-FFF2-40B4-BE49-F238E27FC236}">
                  <a16:creationId xmlns:a16="http://schemas.microsoft.com/office/drawing/2014/main" xmlns="" id="{A1292E95-5438-4A61-BEEF-75353B926587}"/>
                </a:ext>
              </a:extLst>
            </p:cNvPr>
            <p:cNvSpPr/>
            <p:nvPr/>
          </p:nvSpPr>
          <p:spPr>
            <a:xfrm>
              <a:off x="3525695" y="902893"/>
              <a:ext cx="970381" cy="514941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sz="2400" b="1" dirty="0">
                  <a:solidFill>
                    <a:srgbClr val="000000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180</a:t>
              </a:r>
              <a:endPara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4" name="Овал 73">
              <a:extLst>
                <a:ext uri="{FF2B5EF4-FFF2-40B4-BE49-F238E27FC236}">
                  <a16:creationId xmlns:a16="http://schemas.microsoft.com/office/drawing/2014/main" xmlns="" id="{9FFE72D4-578F-4D7D-83B9-25CC49993221}"/>
                </a:ext>
              </a:extLst>
            </p:cNvPr>
            <p:cNvSpPr/>
            <p:nvPr/>
          </p:nvSpPr>
          <p:spPr>
            <a:xfrm>
              <a:off x="5049475" y="902893"/>
              <a:ext cx="597568" cy="514941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sz="2400" b="1" dirty="0">
                  <a:solidFill>
                    <a:srgbClr val="000000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3</a:t>
              </a:r>
              <a:endPara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5" name="Группа 74">
              <a:extLst>
                <a:ext uri="{FF2B5EF4-FFF2-40B4-BE49-F238E27FC236}">
                  <a16:creationId xmlns:a16="http://schemas.microsoft.com/office/drawing/2014/main" xmlns="" id="{93B7B294-C6A1-4094-BDB8-2FFE0B93671C}"/>
                </a:ext>
              </a:extLst>
            </p:cNvPr>
            <p:cNvGrpSpPr/>
            <p:nvPr/>
          </p:nvGrpSpPr>
          <p:grpSpPr>
            <a:xfrm>
              <a:off x="4571131" y="847024"/>
              <a:ext cx="403290" cy="626679"/>
              <a:chOff x="2048259" y="9302"/>
              <a:chExt cx="350550" cy="583633"/>
            </a:xfrm>
          </p:grpSpPr>
          <p:sp>
            <p:nvSpPr>
              <p:cNvPr id="76" name="Овал 75">
                <a:extLst>
                  <a:ext uri="{FF2B5EF4-FFF2-40B4-BE49-F238E27FC236}">
                    <a16:creationId xmlns:a16="http://schemas.microsoft.com/office/drawing/2014/main" xmlns="" id="{7C273BC1-FA32-41D6-895A-77038A2773B9}"/>
                  </a:ext>
                </a:extLst>
              </p:cNvPr>
              <p:cNvSpPr/>
              <p:nvPr/>
            </p:nvSpPr>
            <p:spPr>
              <a:xfrm>
                <a:off x="2048259" y="9302"/>
                <a:ext cx="350550" cy="583633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7" name="Овал 76">
                <a:extLst>
                  <a:ext uri="{FF2B5EF4-FFF2-40B4-BE49-F238E27FC236}">
                    <a16:creationId xmlns:a16="http://schemas.microsoft.com/office/drawing/2014/main" xmlns="" id="{A464DA73-6891-46EA-9BD7-B742A5DD1969}"/>
                  </a:ext>
                </a:extLst>
              </p:cNvPr>
              <p:cNvSpPr/>
              <p:nvPr/>
            </p:nvSpPr>
            <p:spPr>
              <a:xfrm>
                <a:off x="2169899" y="244832"/>
                <a:ext cx="107271" cy="94593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/>
              </a:p>
            </p:txBody>
          </p:sp>
        </p:grp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4FEB6AEB-C862-4693-A199-D32B6AC461DA}"/>
              </a:ext>
            </a:extLst>
          </p:cNvPr>
          <p:cNvSpPr txBox="1"/>
          <p:nvPr/>
        </p:nvSpPr>
        <p:spPr>
          <a:xfrm>
            <a:off x="1511369" y="78261"/>
            <a:ext cx="9169263" cy="5533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Подведение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итогов выполнения этапов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урока</a:t>
            </a:r>
            <a:endParaRPr lang="ru-RU" sz="14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xmlns="" id="{1804C560-E4A9-4303-AEDE-05673325B860}"/>
              </a:ext>
            </a:extLst>
          </p:cNvPr>
          <p:cNvSpPr txBox="1"/>
          <p:nvPr/>
        </p:nvSpPr>
        <p:spPr>
          <a:xfrm>
            <a:off x="826770" y="3622561"/>
            <a:ext cx="5110108" cy="22769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i="1" kern="1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ru-RU" sz="28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способ</a:t>
            </a:r>
            <a:endParaRPr lang="ru-RU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arenR"/>
            </a:pPr>
            <a:r>
              <a:rPr lang="ru-RU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120 ∙ 3 = 360 (см</a:t>
            </a:r>
            <a:r>
              <a:rPr lang="ru-RU" sz="28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ru-RU" sz="2800" i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arenR"/>
            </a:pPr>
            <a:r>
              <a:rPr lang="ru-RU" sz="28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180 ∙ 3 = 540 (см)</a:t>
            </a:r>
            <a:endParaRPr lang="ru-RU" sz="28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arenR"/>
            </a:pPr>
            <a:r>
              <a:rPr lang="ru-RU" sz="28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360 + 540 = 900 (см)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Ответ: </a:t>
            </a:r>
            <a:r>
              <a:rPr lang="ru-RU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расстоянии </a:t>
            </a:r>
            <a:r>
              <a:rPr lang="ru-RU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900 см</a:t>
            </a:r>
            <a:r>
              <a:rPr lang="ru-RU" sz="28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800" dirty="0"/>
          </a:p>
        </p:txBody>
      </p:sp>
      <p:sp>
        <p:nvSpPr>
          <p:cNvPr id="124" name="Прямоугольник 123">
            <a:extLst>
              <a:ext uri="{FF2B5EF4-FFF2-40B4-BE49-F238E27FC236}">
                <a16:creationId xmlns:a16="http://schemas.microsoft.com/office/drawing/2014/main" xmlns="" id="{F02B36F1-9560-4354-9E31-FB64A20579D4}"/>
              </a:ext>
            </a:extLst>
          </p:cNvPr>
          <p:cNvSpPr/>
          <p:nvPr/>
        </p:nvSpPr>
        <p:spPr>
          <a:xfrm>
            <a:off x="3126290" y="5862108"/>
            <a:ext cx="5939420" cy="90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Задание</a:t>
            </a:r>
            <a:r>
              <a:rPr lang="ru-RU" sz="2400" b="1" dirty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проверьте друг у друга усвоенные знания.</a:t>
            </a:r>
          </a:p>
        </p:txBody>
      </p:sp>
      <p:pic>
        <p:nvPicPr>
          <p:cNvPr id="55" name="Рисунок 54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5737" y="801278"/>
            <a:ext cx="3600000" cy="2742274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6763648" y="3622561"/>
            <a:ext cx="4601581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II</a:t>
            </a: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способ</a:t>
            </a:r>
          </a:p>
          <a:p>
            <a:r>
              <a:rPr lang="ru-RU" sz="28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1) 120 </a:t>
            </a:r>
            <a:r>
              <a:rPr lang="ru-RU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+ 180 = 300 (см/мин</a:t>
            </a:r>
            <a:r>
              <a:rPr lang="ru-RU" sz="28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  <a:p>
            <a:r>
              <a:rPr lang="ru-RU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2) 300 ∙ 3 = 900 (см</a:t>
            </a:r>
            <a:r>
              <a:rPr lang="ru-RU" sz="28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  <a:p>
            <a:endParaRPr lang="ru-RU" sz="2800" b="1" i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8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</a:t>
            </a:r>
            <a:r>
              <a:rPr lang="ru-RU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расстояние</a:t>
            </a:r>
            <a:r>
              <a:rPr lang="ru-RU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900 см.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808742248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6029531"/>
            <a:ext cx="451536" cy="4305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777925F-0391-49DA-91E4-FB004011D903}"/>
              </a:ext>
            </a:extLst>
          </p:cNvPr>
          <p:cNvSpPr/>
          <p:nvPr/>
        </p:nvSpPr>
        <p:spPr>
          <a:xfrm rot="20422078">
            <a:off x="5058227" y="5086769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1040">
            <a:off x="2143955" y="5499188"/>
            <a:ext cx="1042447" cy="710168"/>
          </a:xfrm>
          <a:prstGeom prst="rect">
            <a:avLst/>
          </a:prstGeom>
        </p:spPr>
      </p:pic>
      <p:sp>
        <p:nvSpPr>
          <p:cNvPr id="19" name="Овал 18">
            <a:extLst>
              <a:ext uri="{FF2B5EF4-FFF2-40B4-BE49-F238E27FC236}">
                <a16:creationId xmlns:a16="http://schemas.microsoft.com/office/drawing/2014/main" xmlns="" id="{0EF20ED7-228C-43B3-BA81-70D19250B7C9}"/>
              </a:ext>
            </a:extLst>
          </p:cNvPr>
          <p:cNvSpPr/>
          <p:nvPr/>
        </p:nvSpPr>
        <p:spPr>
          <a:xfrm rot="20422078">
            <a:off x="5058227" y="3858605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C9EBB08A-36D1-4F0C-936F-BF8CE7CE321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055" y="6273306"/>
            <a:ext cx="451536" cy="430534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4615CDEE-CF13-4BB5-8CCF-651082F7E24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xmlns="" id="{23C1B130-F524-48AA-B019-DC5ACE8C98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531" y="414229"/>
            <a:ext cx="382530" cy="369108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xmlns="" id="{0B748607-7A1C-4F97-93D5-869364BC62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819368" y="1300846"/>
            <a:ext cx="457488" cy="603630"/>
          </a:xfrm>
          <a:prstGeom prst="rect">
            <a:avLst/>
          </a:prstGeom>
        </p:spPr>
      </p:pic>
      <p:sp>
        <p:nvSpPr>
          <p:cNvPr id="90" name="Прямоугольник 89">
            <a:extLst>
              <a:ext uri="{FF2B5EF4-FFF2-40B4-BE49-F238E27FC236}">
                <a16:creationId xmlns:a16="http://schemas.microsoft.com/office/drawing/2014/main" xmlns="" id="{2F9580E7-79B5-4893-9D9E-8B49E7466F83}"/>
              </a:ext>
            </a:extLst>
          </p:cNvPr>
          <p:cNvSpPr/>
          <p:nvPr/>
        </p:nvSpPr>
        <p:spPr>
          <a:xfrm>
            <a:off x="1219301" y="5945742"/>
            <a:ext cx="9753398" cy="8489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Задание</a:t>
            </a:r>
            <a:r>
              <a:rPr lang="ru-RU" sz="2400" b="1" dirty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проверьте друг </a:t>
            </a:r>
            <a:r>
              <a:rPr lang="ru-RU" sz="2400" b="1" dirty="0" smtClean="0">
                <a:solidFill>
                  <a:schemeClr val="tx1"/>
                </a:solidFill>
              </a:rPr>
              <a:t>у друга </a:t>
            </a:r>
            <a:r>
              <a:rPr lang="ru-RU" sz="2400" b="1" dirty="0">
                <a:solidFill>
                  <a:schemeClr val="tx1"/>
                </a:solidFill>
              </a:rPr>
              <a:t>правильность решения задачи по граф-схемам.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BC4EEE46-A6FE-4D43-8DBB-F31EEABF91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4120668"/>
              </p:ext>
            </p:extLst>
          </p:nvPr>
        </p:nvGraphicFramePr>
        <p:xfrm>
          <a:off x="187754" y="3863545"/>
          <a:ext cx="11780502" cy="19050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490417">
                  <a:extLst>
                    <a:ext uri="{9D8B030D-6E8A-4147-A177-3AD203B41FA5}">
                      <a16:colId xmlns:a16="http://schemas.microsoft.com/office/drawing/2014/main" xmlns="" val="4142231714"/>
                    </a:ext>
                  </a:extLst>
                </a:gridCol>
                <a:gridCol w="6290085">
                  <a:extLst>
                    <a:ext uri="{9D8B030D-6E8A-4147-A177-3AD203B41FA5}">
                      <a16:colId xmlns:a16="http://schemas.microsoft.com/office/drawing/2014/main" xmlns="" val="3229854723"/>
                    </a:ext>
                  </a:extLst>
                </a:gridCol>
              </a:tblGrid>
              <a:tr h="179225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ru-RU" sz="2400" b="1" dirty="0">
                          <a:effectLst/>
                        </a:rPr>
                        <a:t>Сначала узнаю, сколько километров </a:t>
                      </a:r>
                      <a:r>
                        <a:rPr lang="ru-RU" sz="2400" b="1" dirty="0" smtClean="0">
                          <a:effectLst/>
                        </a:rPr>
                        <a:t>проехала…</a:t>
                      </a:r>
                      <a:endParaRPr lang="ru-RU" sz="2400" b="1" dirty="0">
                        <a:effectLst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ru-RU" sz="2400" b="1" dirty="0">
                          <a:effectLst/>
                        </a:rPr>
                        <a:t>Потом узнаю, сколько километров </a:t>
                      </a:r>
                      <a:r>
                        <a:rPr lang="ru-RU" sz="2400" b="1" dirty="0" smtClean="0">
                          <a:effectLst/>
                        </a:rPr>
                        <a:t>проехала… </a:t>
                      </a:r>
                      <a:endParaRPr lang="ru-RU" sz="2400" b="1" dirty="0">
                        <a:effectLst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ru-RU" sz="2400" b="1" dirty="0">
                          <a:effectLst/>
                        </a:rPr>
                        <a:t>Теперь узнаю, какое </a:t>
                      </a:r>
                      <a:r>
                        <a:rPr lang="ru-RU" sz="2400" b="1" dirty="0" smtClean="0">
                          <a:effectLst/>
                        </a:rPr>
                        <a:t>расстояние… 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ru-RU" sz="2400" b="1" dirty="0">
                          <a:effectLst/>
                        </a:rPr>
                        <a:t>Чтобы ответить на вопрос задачи, </a:t>
                      </a:r>
                      <a:r>
                        <a:rPr lang="ru-RU" sz="2400" b="1" dirty="0" smtClean="0">
                          <a:effectLst/>
                        </a:rPr>
                        <a:t>нужно… </a:t>
                      </a:r>
                      <a:endParaRPr lang="ru-RU" sz="2400" b="1" dirty="0">
                        <a:effectLst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ru-RU" sz="2400" b="1" kern="1200" dirty="0">
                          <a:effectLst/>
                        </a:rPr>
                        <a:t>Чтобы</a:t>
                      </a:r>
                      <a:r>
                        <a:rPr lang="ru-RU" sz="2400" b="1" dirty="0">
                          <a:effectLst/>
                        </a:rPr>
                        <a:t> узнать, сколько километров проехала первая машина, </a:t>
                      </a:r>
                      <a:r>
                        <a:rPr lang="ru-RU" sz="2400" b="1" dirty="0" smtClean="0">
                          <a:effectLst/>
                        </a:rPr>
                        <a:t>нужно…</a:t>
                      </a:r>
                      <a:endParaRPr lang="ru-RU" sz="2400" b="1" dirty="0">
                        <a:effectLst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ru-RU" sz="2400" b="1" dirty="0">
                          <a:effectLst/>
                        </a:rPr>
                        <a:t>Чтобы узнать, сколько километров проехала вторая машина, </a:t>
                      </a:r>
                      <a:r>
                        <a:rPr lang="ru-RU" sz="2400" b="1" dirty="0" smtClean="0">
                          <a:effectLst/>
                        </a:rPr>
                        <a:t>нужно…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02507440"/>
                  </a:ext>
                </a:extLst>
              </a:tr>
            </a:tbl>
          </a:graphicData>
        </a:graphic>
      </p:graphicFrame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5E0C1F08-3605-48AB-816F-A7516D87529D}"/>
              </a:ext>
            </a:extLst>
          </p:cNvPr>
          <p:cNvSpPr txBox="1"/>
          <p:nvPr/>
        </p:nvSpPr>
        <p:spPr>
          <a:xfrm>
            <a:off x="11444336" y="584137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xmlns="" id="{23CA4ACF-232C-4AFB-B683-EBCA95770989}"/>
              </a:ext>
            </a:extLst>
          </p:cNvPr>
          <p:cNvSpPr/>
          <p:nvPr/>
        </p:nvSpPr>
        <p:spPr>
          <a:xfrm>
            <a:off x="4203539" y="112401"/>
            <a:ext cx="4335154" cy="46158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Проверка домашнего задания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1808000" y="764813"/>
            <a:ext cx="3384000" cy="3019787"/>
            <a:chOff x="2267370" y="764813"/>
            <a:chExt cx="3384000" cy="3019787"/>
          </a:xfrm>
        </p:grpSpPr>
        <p:sp>
          <p:nvSpPr>
            <p:cNvPr id="48" name="Прямоугольник 47"/>
            <p:cNvSpPr/>
            <p:nvPr/>
          </p:nvSpPr>
          <p:spPr>
            <a:xfrm>
              <a:off x="3120966" y="764813"/>
              <a:ext cx="166423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b="1" i="1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Вариант 2</a:t>
              </a:r>
              <a:endParaRPr lang="ru-RU" sz="2400" dirty="0"/>
            </a:p>
          </p:txBody>
        </p:sp>
        <p:pic>
          <p:nvPicPr>
            <p:cNvPr id="53" name="Рисунок 52"/>
            <p:cNvPicPr/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7370" y="1243258"/>
              <a:ext cx="3384000" cy="2541342"/>
            </a:xfrm>
            <a:prstGeom prst="rect">
              <a:avLst/>
            </a:prstGeom>
          </p:spPr>
        </p:pic>
      </p:grpSp>
      <p:grpSp>
        <p:nvGrpSpPr>
          <p:cNvPr id="6" name="Группа 5"/>
          <p:cNvGrpSpPr/>
          <p:nvPr/>
        </p:nvGrpSpPr>
        <p:grpSpPr>
          <a:xfrm>
            <a:off x="7000000" y="760750"/>
            <a:ext cx="3384000" cy="3007328"/>
            <a:chOff x="6479236" y="760750"/>
            <a:chExt cx="3384000" cy="3007328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97DDED16-F701-4A39-B4D2-5BC286A2EAFE}"/>
                </a:ext>
              </a:extLst>
            </p:cNvPr>
            <p:cNvSpPr txBox="1"/>
            <p:nvPr/>
          </p:nvSpPr>
          <p:spPr>
            <a:xfrm>
              <a:off x="7261703" y="760750"/>
              <a:ext cx="181906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2400" b="1" i="1" dirty="0" smtClean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Вариант </a:t>
              </a:r>
              <a:r>
                <a:rPr lang="ru-RU" sz="2400" b="1" i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1 </a:t>
              </a:r>
              <a:endParaRPr lang="ru-RU" sz="2400" dirty="0">
                <a:solidFill>
                  <a:srgbClr val="FF0000"/>
                </a:solidFill>
              </a:endParaRPr>
            </a:p>
          </p:txBody>
        </p:sp>
        <p:pic>
          <p:nvPicPr>
            <p:cNvPr id="55" name="Рисунок 54"/>
            <p:cNvPicPr/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9236" y="1226478"/>
              <a:ext cx="3384000" cy="2541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2785472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151" y="6104705"/>
            <a:ext cx="451536" cy="43053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829727" y="2740562"/>
            <a:ext cx="395306" cy="52158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140" y="1724530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395526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5123EADC-07C1-4428-84B8-A1F577E877D1}"/>
              </a:ext>
            </a:extLst>
          </p:cNvPr>
          <p:cNvSpPr txBox="1"/>
          <p:nvPr/>
        </p:nvSpPr>
        <p:spPr>
          <a:xfrm>
            <a:off x="4823012" y="480099"/>
            <a:ext cx="25459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РЕФЛЕКСИЯ</a:t>
            </a: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5D9D9373-A20C-4E52-AA33-373F7518877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76374">
            <a:off x="2462370" y="5636933"/>
            <a:ext cx="1042447" cy="710168"/>
          </a:xfrm>
          <a:prstGeom prst="rect">
            <a:avLst/>
          </a:prstGeom>
        </p:spPr>
      </p:pic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12688D7E-0468-4598-B22A-3AB40303A446}"/>
              </a:ext>
            </a:extLst>
          </p:cNvPr>
          <p:cNvSpPr/>
          <p:nvPr/>
        </p:nvSpPr>
        <p:spPr>
          <a:xfrm>
            <a:off x="1863099" y="1158811"/>
            <a:ext cx="8233399" cy="1131437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ru-RU" sz="2400" b="1" dirty="0"/>
              <a:t>Запомнили </a:t>
            </a:r>
            <a:r>
              <a:rPr lang="ru-RU" sz="2400" b="1" dirty="0" smtClean="0"/>
              <a:t>ли вы </a:t>
            </a:r>
            <a:r>
              <a:rPr lang="ru-RU" sz="2400" b="1" dirty="0"/>
              <a:t>определение понятия </a:t>
            </a:r>
            <a:r>
              <a:rPr lang="ru-RU" sz="2400" b="1" dirty="0">
                <a:solidFill>
                  <a:srgbClr val="FF0000"/>
                </a:solidFill>
              </a:rPr>
              <a:t>«скорость удаления»</a:t>
            </a:r>
            <a:r>
              <a:rPr lang="ru-RU" sz="2400" b="1" dirty="0"/>
              <a:t>, </a:t>
            </a:r>
            <a:r>
              <a:rPr lang="ru-RU" sz="2400" b="1" dirty="0" smtClean="0">
                <a:solidFill>
                  <a:srgbClr val="FF0000"/>
                </a:solidFill>
              </a:rPr>
              <a:t>правило </a:t>
            </a:r>
            <a:r>
              <a:rPr lang="ru-RU" sz="2400" b="1" dirty="0">
                <a:solidFill>
                  <a:srgbClr val="FF0000"/>
                </a:solidFill>
              </a:rPr>
              <a:t>вычисления скорости удаления</a:t>
            </a:r>
            <a:r>
              <a:rPr lang="ru-RU" sz="2400" b="1" dirty="0"/>
              <a:t>,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а </a:t>
            </a:r>
            <a:r>
              <a:rPr lang="ru-RU" sz="2400" b="1" dirty="0"/>
              <a:t>также в </a:t>
            </a:r>
            <a:r>
              <a:rPr lang="ru-RU" sz="2400" b="1" dirty="0">
                <a:solidFill>
                  <a:srgbClr val="FF0000"/>
                </a:solidFill>
              </a:rPr>
              <a:t>каких единицах измеряется скорость удаления</a:t>
            </a:r>
            <a:r>
              <a:rPr lang="ru-RU" sz="2400" b="1" dirty="0"/>
              <a:t>?</a:t>
            </a: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xmlns="" id="{249EC523-31C0-4B17-B9B4-E7E2B822D91C}"/>
              </a:ext>
            </a:extLst>
          </p:cNvPr>
          <p:cNvSpPr/>
          <p:nvPr/>
        </p:nvSpPr>
        <p:spPr>
          <a:xfrm>
            <a:off x="2375269" y="2487012"/>
            <a:ext cx="8379428" cy="1969180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ru-RU" sz="2400" b="1" dirty="0" smtClean="0"/>
              <a:t>Возникали ли </a:t>
            </a:r>
            <a:r>
              <a:rPr lang="ru-RU" sz="2400" b="1" dirty="0"/>
              <a:t>у вас трудности при построении схемы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к </a:t>
            </a:r>
            <a:r>
              <a:rPr lang="ru-RU" sz="2400" b="1" dirty="0"/>
              <a:t>задачам на </a:t>
            </a:r>
            <a:r>
              <a:rPr lang="ru-RU" sz="2400" b="1" dirty="0">
                <a:solidFill>
                  <a:srgbClr val="FF0000"/>
                </a:solidFill>
              </a:rPr>
              <a:t>одновременное движение </a:t>
            </a:r>
            <a:r>
              <a:rPr lang="ru-RU" sz="2400" b="1" dirty="0" smtClean="0">
                <a:solidFill>
                  <a:srgbClr val="FF0000"/>
                </a:solidFill>
              </a:rPr>
              <a:t>в противоположных </a:t>
            </a:r>
            <a:r>
              <a:rPr lang="ru-RU" sz="2400" b="1" dirty="0">
                <a:solidFill>
                  <a:srgbClr val="FF0000"/>
                </a:solidFill>
              </a:rPr>
              <a:t>направлениях  </a:t>
            </a:r>
            <a:r>
              <a:rPr lang="ru-RU" sz="2400" b="1" dirty="0"/>
              <a:t>(на нахождение расстояния) и </a:t>
            </a:r>
            <a:r>
              <a:rPr lang="ru-RU" sz="2400" b="1" dirty="0" smtClean="0">
                <a:solidFill>
                  <a:srgbClr val="FF0000"/>
                </a:solidFill>
              </a:rPr>
              <a:t>их </a:t>
            </a:r>
            <a:r>
              <a:rPr lang="ru-RU" sz="2400" b="1" dirty="0">
                <a:solidFill>
                  <a:srgbClr val="FF0000"/>
                </a:solidFill>
              </a:rPr>
              <a:t>решении </a:t>
            </a:r>
            <a:r>
              <a:rPr lang="ru-RU" sz="2400" b="1" dirty="0" smtClean="0">
                <a:solidFill>
                  <a:srgbClr val="FF0000"/>
                </a:solidFill>
              </a:rPr>
              <a:t/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в </a:t>
            </a:r>
            <a:r>
              <a:rPr lang="ru-RU" sz="2400" b="1" dirty="0">
                <a:solidFill>
                  <a:srgbClr val="FF0000"/>
                </a:solidFill>
              </a:rPr>
              <a:t>два действия (вторым способом)</a:t>
            </a:r>
            <a:r>
              <a:rPr lang="ru-RU" sz="2400" b="1" dirty="0"/>
              <a:t>?</a:t>
            </a:r>
          </a:p>
        </p:txBody>
      </p:sp>
      <p:pic>
        <p:nvPicPr>
          <p:cNvPr id="50" name="Рисунок 49">
            <a:extLst>
              <a:ext uri="{FF2B5EF4-FFF2-40B4-BE49-F238E27FC236}">
                <a16:creationId xmlns:a16="http://schemas.microsoft.com/office/drawing/2014/main" xmlns="" id="{1927C07D-76CD-447F-806C-EA137F3C9DC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919" y="4652956"/>
            <a:ext cx="382530" cy="369108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xmlns="" id="{F58580BD-7586-48CC-B9DB-E84CE18A192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4697595" y="5491025"/>
            <a:ext cx="395306" cy="521584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A0553D2A-18C1-4377-BBE2-33CE7809B65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31" y="3656333"/>
            <a:ext cx="2227716" cy="3175200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ADE731E0-6B34-40AB-B2A2-490CABB6857F}"/>
              </a:ext>
            </a:extLst>
          </p:cNvPr>
          <p:cNvSpPr/>
          <p:nvPr/>
        </p:nvSpPr>
        <p:spPr>
          <a:xfrm>
            <a:off x="2982686" y="4652956"/>
            <a:ext cx="8134916" cy="1897820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400" b="1" dirty="0"/>
              <a:t>Что необходимо сделать, чтобы устранить все затруднения, которые возникали при построении схемы и решении задач на </a:t>
            </a:r>
            <a:r>
              <a:rPr lang="ru-RU" sz="2400" b="1" dirty="0">
                <a:solidFill>
                  <a:srgbClr val="FF0000"/>
                </a:solidFill>
              </a:rPr>
              <a:t>одновременное движение </a:t>
            </a:r>
            <a:r>
              <a:rPr lang="ru-RU" sz="2400" b="1" dirty="0" smtClean="0">
                <a:solidFill>
                  <a:srgbClr val="FF0000"/>
                </a:solidFill>
              </a:rPr>
              <a:t>в </a:t>
            </a:r>
            <a:r>
              <a:rPr lang="ru-RU" sz="2400" b="1" dirty="0">
                <a:solidFill>
                  <a:srgbClr val="FF0000"/>
                </a:solidFill>
              </a:rPr>
              <a:t>противоположных направлениях </a:t>
            </a:r>
            <a:r>
              <a:rPr lang="ru-RU" sz="2400" b="1" dirty="0"/>
              <a:t>(на нахождение расстояния) </a:t>
            </a:r>
            <a:r>
              <a:rPr lang="ru-RU" sz="2400" b="1" dirty="0">
                <a:solidFill>
                  <a:srgbClr val="FF0000"/>
                </a:solidFill>
              </a:rPr>
              <a:t>первым </a:t>
            </a:r>
            <a:r>
              <a:rPr lang="ru-RU" sz="2400" b="1" dirty="0" smtClean="0">
                <a:solidFill>
                  <a:srgbClr val="FF0000"/>
                </a:solidFill>
              </a:rPr>
              <a:t/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и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>
                <a:solidFill>
                  <a:srgbClr val="FF0000"/>
                </a:solidFill>
              </a:rPr>
              <a:t>вторым способами</a:t>
            </a:r>
            <a:r>
              <a:rPr lang="ru-RU" sz="24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66715143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8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1040">
            <a:off x="2109131" y="5633817"/>
            <a:ext cx="1042447" cy="710168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0F7BEE73-7D2F-4362-927F-76544E381EC0}"/>
              </a:ext>
            </a:extLst>
          </p:cNvPr>
          <p:cNvSpPr/>
          <p:nvPr/>
        </p:nvSpPr>
        <p:spPr>
          <a:xfrm>
            <a:off x="5002304" y="249314"/>
            <a:ext cx="2187392" cy="504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Повторите!</a:t>
            </a:r>
            <a:endParaRPr lang="ru-RU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FA66FEA-A8BE-4F2D-9CF3-7A0EAA6382DF}"/>
              </a:ext>
            </a:extLst>
          </p:cNvPr>
          <p:cNvSpPr txBox="1"/>
          <p:nvPr/>
        </p:nvSpPr>
        <p:spPr>
          <a:xfrm>
            <a:off x="2093259" y="1390553"/>
            <a:ext cx="8005482" cy="32431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Bef>
                <a:spcPts val="150"/>
              </a:spcBef>
              <a:spcAft>
                <a:spcPts val="150"/>
              </a:spcAft>
              <a:buSzPts val="1000"/>
              <a:tabLst>
                <a:tab pos="270510" algn="l"/>
              </a:tabLst>
            </a:pP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сли известны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скорость (v)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движения </a:t>
            </a:r>
            <a:r>
              <a:rPr lang="ru-RU" sz="3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время (t)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движения, </a:t>
            </a:r>
          </a:p>
          <a:p>
            <a:pPr lvl="0" algn="ctr">
              <a:lnSpc>
                <a:spcPct val="107000"/>
              </a:lnSpc>
              <a:spcBef>
                <a:spcPts val="150"/>
              </a:spcBef>
              <a:spcAft>
                <a:spcPts val="150"/>
              </a:spcAft>
              <a:buSzPts val="1000"/>
              <a:tabLst>
                <a:tab pos="270510" algn="l"/>
              </a:tabLst>
            </a:pP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 можно найти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расстояние (s) </a:t>
            </a:r>
          </a:p>
          <a:p>
            <a:pPr lvl="0" algn="ctr">
              <a:lnSpc>
                <a:spcPct val="107000"/>
              </a:lnSpc>
              <a:spcBef>
                <a:spcPts val="150"/>
              </a:spcBef>
              <a:spcAft>
                <a:spcPts val="150"/>
              </a:spcAft>
              <a:buSzPts val="1000"/>
              <a:tabLst>
                <a:tab pos="270510" algn="l"/>
              </a:tabLst>
            </a:pP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действием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умножения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lvl="0" algn="ctr">
              <a:lnSpc>
                <a:spcPct val="107000"/>
              </a:lnSpc>
              <a:spcBef>
                <a:spcPts val="150"/>
              </a:spcBef>
              <a:spcAft>
                <a:spcPts val="150"/>
              </a:spcAft>
              <a:buSzPts val="1000"/>
              <a:tabLst>
                <a:tab pos="270510" algn="l"/>
              </a:tabLst>
            </a:pPr>
            <a:r>
              <a:rPr lang="ru-RU" sz="5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 = v </a:t>
            </a:r>
            <a:r>
              <a:rPr lang="ru-RU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∙</a:t>
            </a:r>
            <a:r>
              <a:rPr lang="ru-RU" sz="5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DCC9F41B-3392-44E9-BCF4-36D55A5244AB}"/>
              </a:ext>
            </a:extLst>
          </p:cNvPr>
          <p:cNvSpPr/>
          <p:nvPr/>
        </p:nvSpPr>
        <p:spPr>
          <a:xfrm>
            <a:off x="3520102" y="5904021"/>
            <a:ext cx="5151796" cy="9015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Задание</a:t>
            </a:r>
            <a:r>
              <a:rPr lang="ru-RU" sz="2400" b="1" dirty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проверьте </a:t>
            </a:r>
            <a:r>
              <a:rPr lang="ru-RU" sz="2400" b="1" dirty="0">
                <a:solidFill>
                  <a:schemeClr val="tx1"/>
                </a:solidFill>
              </a:rPr>
              <a:t>у себя усвоенные знания.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21438093-2421-4B7F-8E0D-6C35030AB77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1" y="4249271"/>
            <a:ext cx="1889937" cy="2556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068348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1040">
            <a:off x="2109131" y="5633817"/>
            <a:ext cx="1042447" cy="710168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EA86F97F-3130-479E-A163-CBF83CEECDCE}"/>
              </a:ext>
            </a:extLst>
          </p:cNvPr>
          <p:cNvSpPr/>
          <p:nvPr/>
        </p:nvSpPr>
        <p:spPr>
          <a:xfrm>
            <a:off x="3496745" y="5863549"/>
            <a:ext cx="5922260" cy="90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Задание</a:t>
            </a:r>
            <a:r>
              <a:rPr lang="ru-RU" sz="2400" b="1" dirty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проверьте друг у друга усвоенные знания.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4012375F-69B4-462D-B8A0-8FFAC76FC37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1" y="4249271"/>
            <a:ext cx="1889937" cy="2556289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6ED4EFB3-0D8E-4906-993F-CF44EEDBA376}"/>
              </a:ext>
            </a:extLst>
          </p:cNvPr>
          <p:cNvSpPr txBox="1"/>
          <p:nvPr/>
        </p:nvSpPr>
        <p:spPr>
          <a:xfrm>
            <a:off x="2093259" y="1240865"/>
            <a:ext cx="8005482" cy="32431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Bef>
                <a:spcPts val="150"/>
              </a:spcBef>
              <a:spcAft>
                <a:spcPts val="150"/>
              </a:spcAft>
              <a:buSzPts val="1000"/>
              <a:tabLst>
                <a:tab pos="270510" algn="l"/>
              </a:tabLst>
            </a:pP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сли известны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скорость (v)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движения </a:t>
            </a:r>
            <a:r>
              <a:rPr lang="ru-RU" sz="3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время (t)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движения, </a:t>
            </a:r>
          </a:p>
          <a:p>
            <a:pPr lvl="0" algn="ctr">
              <a:lnSpc>
                <a:spcPct val="107000"/>
              </a:lnSpc>
              <a:spcBef>
                <a:spcPts val="150"/>
              </a:spcBef>
              <a:spcAft>
                <a:spcPts val="150"/>
              </a:spcAft>
              <a:buSzPts val="1000"/>
              <a:tabLst>
                <a:tab pos="270510" algn="l"/>
              </a:tabLst>
            </a:pP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 можно найти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расстояние (s) </a:t>
            </a:r>
          </a:p>
          <a:p>
            <a:pPr lvl="0" algn="ctr">
              <a:lnSpc>
                <a:spcPct val="107000"/>
              </a:lnSpc>
              <a:spcBef>
                <a:spcPts val="150"/>
              </a:spcBef>
              <a:spcAft>
                <a:spcPts val="150"/>
              </a:spcAft>
              <a:buSzPts val="1000"/>
              <a:tabLst>
                <a:tab pos="270510" algn="l"/>
              </a:tabLst>
            </a:pP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действием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lvl="0" algn="ctr">
              <a:lnSpc>
                <a:spcPct val="107000"/>
              </a:lnSpc>
              <a:spcBef>
                <a:spcPts val="150"/>
              </a:spcBef>
              <a:spcAft>
                <a:spcPts val="150"/>
              </a:spcAft>
              <a:buSzPts val="1000"/>
              <a:tabLst>
                <a:tab pos="270510" algn="l"/>
              </a:tabLst>
            </a:pPr>
            <a:r>
              <a:rPr lang="ru-RU" sz="5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 = </a:t>
            </a:r>
            <a: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0F7BEE73-7D2F-4362-927F-76544E381EC0}"/>
              </a:ext>
            </a:extLst>
          </p:cNvPr>
          <p:cNvSpPr/>
          <p:nvPr/>
        </p:nvSpPr>
        <p:spPr>
          <a:xfrm>
            <a:off x="4864100" y="249314"/>
            <a:ext cx="2463800" cy="504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Продолжите!</a:t>
            </a:r>
            <a:endParaRPr lang="ru-RU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575762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1040">
            <a:off x="2109131" y="5633817"/>
            <a:ext cx="1042447" cy="710168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1CC890D0-0810-4557-B1E2-ED84208B0598}"/>
              </a:ext>
            </a:extLst>
          </p:cNvPr>
          <p:cNvSpPr/>
          <p:nvPr/>
        </p:nvSpPr>
        <p:spPr>
          <a:xfrm>
            <a:off x="2598228" y="4737100"/>
            <a:ext cx="6995544" cy="20557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Задание</a:t>
            </a:r>
            <a:r>
              <a:rPr lang="ru-RU" sz="2400" b="1" dirty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проверьте </a:t>
            </a:r>
            <a:r>
              <a:rPr lang="ru-RU" sz="2400" b="1" dirty="0">
                <a:solidFill>
                  <a:schemeClr val="tx1"/>
                </a:solidFill>
              </a:rPr>
              <a:t>у себя правильность решения задачи.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Подумайте, </a:t>
            </a:r>
            <a:r>
              <a:rPr lang="ru-RU" sz="2400" b="1" dirty="0">
                <a:solidFill>
                  <a:schemeClr val="tx1"/>
                </a:solidFill>
              </a:rPr>
              <a:t>что произойдёт с </a:t>
            </a:r>
            <a:r>
              <a:rPr lang="ru-RU" sz="2400" b="1" dirty="0">
                <a:solidFill>
                  <a:srgbClr val="FF0000"/>
                </a:solidFill>
              </a:rPr>
              <a:t>расстоянием</a:t>
            </a:r>
            <a:r>
              <a:rPr lang="ru-RU" sz="2400" b="1" dirty="0">
                <a:solidFill>
                  <a:schemeClr val="tx1"/>
                </a:solidFill>
              </a:rPr>
              <a:t>, </a:t>
            </a:r>
          </a:p>
          <a:p>
            <a:pPr lvl="0" algn="ctr"/>
            <a:r>
              <a:rPr lang="ru-RU" sz="2400" b="1" dirty="0" smtClean="0">
                <a:solidFill>
                  <a:schemeClr val="tx1"/>
                </a:solidFill>
              </a:rPr>
              <a:t>если </a:t>
            </a:r>
            <a:r>
              <a:rPr lang="ru-RU" sz="2400" b="1" dirty="0" smtClean="0">
                <a:solidFill>
                  <a:srgbClr val="FF0000"/>
                </a:solidFill>
              </a:rPr>
              <a:t>скорости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>
                <a:solidFill>
                  <a:schemeClr val="tx1"/>
                </a:solidFill>
              </a:rPr>
              <a:t>движения останутся </a:t>
            </a:r>
            <a:r>
              <a:rPr lang="ru-RU" sz="2400" b="1" dirty="0">
                <a:solidFill>
                  <a:srgbClr val="FF0000"/>
                </a:solidFill>
              </a:rPr>
              <a:t>прежними</a:t>
            </a:r>
            <a:r>
              <a:rPr lang="ru-RU" sz="2400" b="1" dirty="0">
                <a:solidFill>
                  <a:schemeClr val="tx1"/>
                </a:solidFill>
              </a:rPr>
              <a:t>, </a:t>
            </a:r>
            <a:r>
              <a:rPr lang="ru-RU" sz="2400" b="1" dirty="0" smtClean="0">
                <a:solidFill>
                  <a:schemeClr val="tx1"/>
                </a:solidFill>
              </a:rPr>
              <a:t/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а </a:t>
            </a:r>
            <a:r>
              <a:rPr lang="ru-RU" sz="2400" b="1" dirty="0">
                <a:solidFill>
                  <a:srgbClr val="FF0000"/>
                </a:solidFill>
              </a:rPr>
              <a:t>время движения увеличится</a:t>
            </a:r>
            <a:r>
              <a:rPr lang="ru-RU" sz="2400" b="1" dirty="0" smtClean="0">
                <a:solidFill>
                  <a:schemeClr val="tx1"/>
                </a:solidFill>
              </a:rPr>
              <a:t>?</a:t>
            </a:r>
            <a:endParaRPr lang="ru-RU" sz="2400" b="1" dirty="0">
              <a:solidFill>
                <a:schemeClr val="tx1"/>
              </a:solidFill>
            </a:endParaRPr>
          </a:p>
          <a:p>
            <a:pPr algn="ctr"/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57F57CC9-6B2A-4C84-B741-DB5ED6F2A25C}"/>
              </a:ext>
            </a:extLst>
          </p:cNvPr>
          <p:cNvSpPr txBox="1"/>
          <p:nvPr/>
        </p:nvSpPr>
        <p:spPr>
          <a:xfrm>
            <a:off x="3460779" y="712278"/>
            <a:ext cx="5270442" cy="318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9580"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Задача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arenR"/>
            </a:pPr>
            <a:r>
              <a:rPr lang="ru-RU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90 ∙ 2 = 180 (км)</a:t>
            </a: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arenR"/>
            </a:pPr>
            <a:r>
              <a:rPr lang="ru-RU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80 ∙ 2 = 160 (км)</a:t>
            </a: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arenR"/>
            </a:pPr>
            <a:r>
              <a:rPr lang="ru-RU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180 + 160 = 340 (км)</a:t>
            </a:r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/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Ответ: расстояние между машинами 340 км</a:t>
            </a:r>
            <a:r>
              <a:rPr lang="ru-RU" sz="32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16859253-8898-495C-B8AE-43615650913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4025153"/>
            <a:ext cx="2127431" cy="2687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161596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1040">
            <a:off x="2109131" y="5633817"/>
            <a:ext cx="1042447" cy="710168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DCC9F41B-3392-44E9-BCF4-36D55A5244AB}"/>
              </a:ext>
            </a:extLst>
          </p:cNvPr>
          <p:cNvSpPr/>
          <p:nvPr/>
        </p:nvSpPr>
        <p:spPr>
          <a:xfrm>
            <a:off x="3545502" y="5904021"/>
            <a:ext cx="5100996" cy="9015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Задание</a:t>
            </a:r>
            <a:r>
              <a:rPr lang="ru-RU" sz="2400" b="1" dirty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проверьте </a:t>
            </a:r>
            <a:r>
              <a:rPr lang="ru-RU" sz="2400" b="1" dirty="0">
                <a:solidFill>
                  <a:schemeClr val="tx1"/>
                </a:solidFill>
              </a:rPr>
              <a:t>у себя усвоенные знания.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21438093-2421-4B7F-8E0D-6C35030AB77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1" y="4249271"/>
            <a:ext cx="1889937" cy="2556289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2C81553B-1D0B-4D32-801F-6A3C6FBB5F07}"/>
              </a:ext>
            </a:extLst>
          </p:cNvPr>
          <p:cNvSpPr txBox="1"/>
          <p:nvPr/>
        </p:nvSpPr>
        <p:spPr>
          <a:xfrm>
            <a:off x="2788024" y="1963271"/>
            <a:ext cx="6615952" cy="16731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Скоростью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называют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расстояние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пройденное</a:t>
            </a:r>
            <a:r>
              <a:rPr 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единицу времени </a:t>
            </a:r>
            <a:r>
              <a:rPr 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</a:t>
            </a:r>
            <a:r>
              <a:rPr 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равномерном движении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0F7BEE73-7D2F-4362-927F-76544E381EC0}"/>
              </a:ext>
            </a:extLst>
          </p:cNvPr>
          <p:cNvSpPr/>
          <p:nvPr/>
        </p:nvSpPr>
        <p:spPr>
          <a:xfrm>
            <a:off x="5002304" y="249314"/>
            <a:ext cx="2187392" cy="504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Повторите!</a:t>
            </a:r>
            <a:endParaRPr lang="ru-RU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9262563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1040">
            <a:off x="2109131" y="5633817"/>
            <a:ext cx="1042447" cy="710168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EA86F97F-3130-479E-A163-CBF83CEECDCE}"/>
              </a:ext>
            </a:extLst>
          </p:cNvPr>
          <p:cNvSpPr/>
          <p:nvPr/>
        </p:nvSpPr>
        <p:spPr>
          <a:xfrm>
            <a:off x="3134870" y="5834379"/>
            <a:ext cx="5922260" cy="90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Задание</a:t>
            </a:r>
            <a:r>
              <a:rPr lang="ru-RU" sz="2400" b="1" dirty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проверьте друг у друга усвоенные знания.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4012375F-69B4-462D-B8A0-8FFAC76FC37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1" y="4249271"/>
            <a:ext cx="1889937" cy="255628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6051C33-88E9-4C62-851A-B69C67091311}"/>
              </a:ext>
            </a:extLst>
          </p:cNvPr>
          <p:cNvSpPr txBox="1"/>
          <p:nvPr/>
        </p:nvSpPr>
        <p:spPr>
          <a:xfrm>
            <a:off x="3296024" y="1963271"/>
            <a:ext cx="5599952" cy="1146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Скоростью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называют 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расстояние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пройденное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 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0F7BEE73-7D2F-4362-927F-76544E381EC0}"/>
              </a:ext>
            </a:extLst>
          </p:cNvPr>
          <p:cNvSpPr/>
          <p:nvPr/>
        </p:nvSpPr>
        <p:spPr>
          <a:xfrm>
            <a:off x="4864100" y="249314"/>
            <a:ext cx="2463800" cy="504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Продолжите!</a:t>
            </a:r>
            <a:endParaRPr lang="ru-RU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456420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 animBg="1"/>
    </p:bldLst>
  </p:timing>
</p:sld>
</file>

<file path=ppt/theme/theme1.xml><?xml version="1.0" encoding="utf-8"?>
<a:theme xmlns:a="http://schemas.openxmlformats.org/drawingml/2006/main" name="Тема1">
  <a:themeElements>
    <a:clrScheme name="Другая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1E4E79"/>
      </a:hlink>
      <a:folHlink>
        <a:srgbClr val="1E4E79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Презентация2" id="{69433D8B-8606-4ADE-9BA3-CD2F4BDFBA5D}" vid="{297C542E-FF64-4EC1-ADFD-FD10CBAE33E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AC5EAA778EFE4AB81F53BA0C48C9BB" ma:contentTypeVersion="" ma:contentTypeDescription="Create a new document." ma:contentTypeScope="" ma:versionID="84a7b908d236d3feec5cdc52fe85ba7c">
  <xsd:schema xmlns:xsd="http://www.w3.org/2001/XMLSchema" xmlns:xs="http://www.w3.org/2001/XMLSchema" xmlns:p="http://schemas.microsoft.com/office/2006/metadata/properties" xmlns:ns1="http://schemas.microsoft.com/sharepoint/v3" xmlns:ns2="6ee78bd2-4339-4042-adc0-bcc646419980" xmlns:ns3="2547570a-e5f4-4946-a4c3-82580e42479e" targetNamespace="http://schemas.microsoft.com/office/2006/metadata/properties" ma:root="true" ma:fieldsID="af74c33d54415a86935cc44ad597ec52" ns1:_="" ns2:_="" ns3:_="">
    <xsd:import namespace="http://schemas.microsoft.com/sharepoint/v3"/>
    <xsd:import namespace="6ee78bd2-4339-4042-adc0-bcc646419980"/>
    <xsd:import namespace="2547570a-e5f4-4946-a4c3-82580e42479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e78bd2-4339-4042-adc0-bcc64641998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47570a-e5f4-4946-a4c3-82580e42479e" elementFormDefault="qualified">
    <xsd:import namespace="http://schemas.microsoft.com/office/2006/documentManagement/types"/>
    <xsd:import namespace="http://schemas.microsoft.com/office/infopath/2007/PartnerControls"/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C2196CA-8D48-47B0-9C8C-268F70368960}">
  <ds:schemaRefs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2547570a-e5f4-4946-a4c3-82580e42479e"/>
    <ds:schemaRef ds:uri="http://www.w3.org/XML/1998/namespace"/>
    <ds:schemaRef ds:uri="http://schemas.openxmlformats.org/package/2006/metadata/core-properties"/>
    <ds:schemaRef ds:uri="http://schemas.microsoft.com/office/infopath/2007/PartnerControls"/>
    <ds:schemaRef ds:uri="6ee78bd2-4339-4042-adc0-bcc646419980"/>
    <ds:schemaRef ds:uri="http://schemas.microsoft.com/sharepoint/v3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2EC10D1-364F-4DE0-9381-C780B9C7D79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11738C6-D76B-4EA3-8A0C-A17BDC1DB5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ee78bd2-4339-4042-adc0-bcc646419980"/>
    <ds:schemaRef ds:uri="2547570a-e5f4-4946-a4c3-82580e4247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теста по математике с умной совой</Template>
  <TotalTime>59308</TotalTime>
  <Words>1194</Words>
  <Application>Microsoft Office PowerPoint</Application>
  <PresentationFormat>Произвольный</PresentationFormat>
  <Paragraphs>361</Paragraphs>
  <Slides>40</Slides>
  <Notes>40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Тема1</vt:lpstr>
      <vt:lpstr>                     Знакомство учащихся с понятием «скорость удаления»  и способом решения задач на движение в противоположных направлениях  (на нахождение расстояния) двумя арифметическими действиями в III классе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Эффективные методы формирования умений решать простые текстовые задачи на движение в одном направлении</dc:title>
  <dc:creator>Nata</dc:creator>
  <cp:lastModifiedBy>Яна Капуста</cp:lastModifiedBy>
  <cp:revision>592</cp:revision>
  <dcterms:created xsi:type="dcterms:W3CDTF">2022-11-26T19:01:26Z</dcterms:created>
  <dcterms:modified xsi:type="dcterms:W3CDTF">2026-01-28T14:18:26Z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0x01010019AC5EAA778EFE4AB81F53BA0C48C9BB</vt:lpwstr>
  </property>
</Properties>
</file>