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79" r:id="rId4"/>
  </p:sldMasterIdLst>
  <p:notesMasterIdLst>
    <p:notesMasterId r:id="rId27"/>
  </p:notesMasterIdLst>
  <p:handoutMasterIdLst>
    <p:handoutMasterId r:id="rId28"/>
  </p:handoutMasterIdLst>
  <p:sldIdLst>
    <p:sldId id="263" r:id="rId5"/>
    <p:sldId id="466" r:id="rId6"/>
    <p:sldId id="467" r:id="rId7"/>
    <p:sldId id="476" r:id="rId8"/>
    <p:sldId id="477" r:id="rId9"/>
    <p:sldId id="304" r:id="rId10"/>
    <p:sldId id="493" r:id="rId11"/>
    <p:sldId id="480" r:id="rId12"/>
    <p:sldId id="483" r:id="rId13"/>
    <p:sldId id="481" r:id="rId14"/>
    <p:sldId id="475" r:id="rId15"/>
    <p:sldId id="494" r:id="rId16"/>
    <p:sldId id="495" r:id="rId17"/>
    <p:sldId id="487" r:id="rId18"/>
    <p:sldId id="488" r:id="rId19"/>
    <p:sldId id="490" r:id="rId20"/>
    <p:sldId id="491" r:id="rId21"/>
    <p:sldId id="472" r:id="rId22"/>
    <p:sldId id="492" r:id="rId23"/>
    <p:sldId id="460" r:id="rId24"/>
    <p:sldId id="461" r:id="rId25"/>
    <p:sldId id="42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54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502A8-B767-44CB-9D50-265672039F44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497EB-030B-4940-8E51-C2C1F973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0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5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442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977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489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94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499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350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915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94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692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17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791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02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27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69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29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51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635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506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385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35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7.png"/><Relationship Id="rId5" Type="http://schemas.openxmlformats.org/officeDocument/2006/relationships/image" Target="../media/image8.png"/><Relationship Id="rId10" Type="http://schemas.openxmlformats.org/officeDocument/2006/relationships/image" Target="../media/image36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0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9.png"/><Relationship Id="rId5" Type="http://schemas.openxmlformats.org/officeDocument/2006/relationships/image" Target="../media/image9.png"/><Relationship Id="rId10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0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Шилова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838" t="19608" r="7646" b="51866"/>
          <a:stretch/>
        </p:blipFill>
        <p:spPr>
          <a:xfrm>
            <a:off x="30689" y="0"/>
            <a:ext cx="12143381" cy="2046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73037"/>
            <a:ext cx="12192000" cy="903213"/>
          </a:xfrm>
        </p:spPr>
        <p:txBody>
          <a:bodyPr anchor="b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 с задачами на встречное движение 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 нахождение расстояния) в III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классе</a:t>
            </a:r>
            <a:endParaRPr lang="ru-RU" sz="28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09" y="225948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8B0DC9-869D-4202-A8C7-94FBF9DE437A}"/>
              </a:ext>
            </a:extLst>
          </p:cNvPr>
          <p:cNvSpPr txBox="1"/>
          <p:nvPr/>
        </p:nvSpPr>
        <p:spPr>
          <a:xfrm>
            <a:off x="3673992" y="3554947"/>
            <a:ext cx="51831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Урок  124, с. </a:t>
            </a:r>
            <a:r>
              <a:rPr lang="ru-RU" sz="2400" b="1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112, </a:t>
            </a:r>
            <a:r>
              <a:rPr lang="ru-RU" sz="2400" b="1" dirty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113</a:t>
            </a:r>
          </a:p>
          <a:p>
            <a:pPr algn="ctr"/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3985559" y="5812891"/>
            <a:ext cx="4220882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прочитайте </a:t>
            </a:r>
            <a:r>
              <a:rPr lang="ru-RU" sz="2400" b="1" dirty="0">
                <a:solidFill>
                  <a:schemeClr val="tx1"/>
                </a:solidFill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</a:rPr>
              <a:t>решите </a:t>
            </a:r>
            <a:r>
              <a:rPr lang="ru-RU" sz="2400" b="1" dirty="0">
                <a:solidFill>
                  <a:schemeClr val="tx1"/>
                </a:solidFill>
              </a:rPr>
              <a:t>задачу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02C52B4-2EBA-435E-9B85-7993315EE660}"/>
              </a:ext>
            </a:extLst>
          </p:cNvPr>
          <p:cNvSpPr/>
          <p:nvPr/>
        </p:nvSpPr>
        <p:spPr>
          <a:xfrm>
            <a:off x="1649506" y="128190"/>
            <a:ext cx="8453718" cy="9767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Самостоятельная работа по вариантам: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Вариант 1                                                                  Вариант 2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3AAFC24-FEAD-4D65-B922-B4BD9643E2C8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1694" y="1219200"/>
            <a:ext cx="5638802" cy="41696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4339243-ADF8-4A43-BB10-427CA20AD28C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21505" y="1219200"/>
            <a:ext cx="5649471" cy="4169614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1332844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2328581" y="5130092"/>
            <a:ext cx="7534838" cy="16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Задание</a:t>
            </a:r>
            <a:r>
              <a:rPr lang="ru-RU" sz="20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пользуясь схемой, </a:t>
            </a:r>
            <a:r>
              <a:rPr lang="ru-RU" sz="2000" b="1" dirty="0" smtClean="0">
                <a:solidFill>
                  <a:schemeClr val="tx1"/>
                </a:solidFill>
              </a:rPr>
              <a:t>граф-схемой и текстом,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объясните </a:t>
            </a:r>
            <a:r>
              <a:rPr lang="ru-RU" sz="2000" b="1" dirty="0">
                <a:solidFill>
                  <a:schemeClr val="tx1"/>
                </a:solidFill>
              </a:rPr>
              <a:t>соседу правильность решения задачи.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Подумайте, что произойдёт с </a:t>
            </a:r>
            <a:r>
              <a:rPr lang="ru-RU" sz="2000" b="1" dirty="0">
                <a:solidFill>
                  <a:srgbClr val="FF0000"/>
                </a:solidFill>
              </a:rPr>
              <a:t>расстоянием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</a:rPr>
              <a:t>если </a:t>
            </a:r>
            <a:r>
              <a:rPr lang="ru-RU" sz="2000" b="1" dirty="0" smtClean="0">
                <a:solidFill>
                  <a:srgbClr val="FF0000"/>
                </a:solidFill>
              </a:rPr>
              <a:t>время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движения 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останется </a:t>
            </a:r>
            <a:r>
              <a:rPr lang="ru-RU" sz="2000" b="1" dirty="0">
                <a:solidFill>
                  <a:srgbClr val="FF0000"/>
                </a:solidFill>
              </a:rPr>
              <a:t>прежним</a:t>
            </a:r>
            <a:r>
              <a:rPr lang="ru-RU" sz="2000" b="1" dirty="0">
                <a:solidFill>
                  <a:schemeClr val="tx1"/>
                </a:solidFill>
              </a:rPr>
              <a:t>, а </a:t>
            </a:r>
            <a:r>
              <a:rPr lang="ru-RU" sz="2000" b="1" dirty="0">
                <a:solidFill>
                  <a:srgbClr val="FF0000"/>
                </a:solidFill>
              </a:rPr>
              <a:t>скорости движения уменьшатся</a:t>
            </a:r>
            <a:r>
              <a:rPr lang="ru-RU" sz="20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D83D04C-6934-422A-9AAB-302F483FC40F}"/>
              </a:ext>
            </a:extLst>
          </p:cNvPr>
          <p:cNvPicPr/>
          <p:nvPr/>
        </p:nvPicPr>
        <p:blipFill rotWithShape="1">
          <a:blip r:embed="rId9" cstate="print"/>
          <a:srcRect l="1747" t="1693" r="1672" b="1729"/>
          <a:stretch/>
        </p:blipFill>
        <p:spPr>
          <a:xfrm>
            <a:off x="444500" y="900051"/>
            <a:ext cx="5740400" cy="38574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7F8EEF7-1158-4A5A-8AC1-0C4EA5912384}"/>
              </a:ext>
            </a:extLst>
          </p:cNvPr>
          <p:cNvSpPr txBox="1"/>
          <p:nvPr/>
        </p:nvSpPr>
        <p:spPr>
          <a:xfrm>
            <a:off x="6411150" y="1002199"/>
            <a:ext cx="4587050" cy="2810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80 ∙ 2 = 160 (км)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70 ∙ 2 = 140 (км)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160 + 140 = 300 (км)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расстояние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городами 300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699000" y="247920"/>
            <a:ext cx="2794000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в парах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5893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1696570" y="5267885"/>
            <a:ext cx="7866530" cy="15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Задание</a:t>
            </a:r>
            <a:r>
              <a:rPr lang="ru-RU" sz="20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пользуясь схемой, </a:t>
            </a:r>
            <a:r>
              <a:rPr lang="ru-RU" sz="2000" b="1" dirty="0" smtClean="0">
                <a:solidFill>
                  <a:schemeClr val="tx1"/>
                </a:solidFill>
              </a:rPr>
              <a:t>граф-схемой и вопросами,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объясните </a:t>
            </a:r>
            <a:r>
              <a:rPr lang="ru-RU" sz="2000" b="1" dirty="0">
                <a:solidFill>
                  <a:schemeClr val="tx1"/>
                </a:solidFill>
              </a:rPr>
              <a:t>соседу </a:t>
            </a:r>
            <a:r>
              <a:rPr lang="ru-RU" sz="2000" b="1" dirty="0" smtClean="0">
                <a:solidFill>
                  <a:schemeClr val="tx1"/>
                </a:solidFill>
              </a:rPr>
              <a:t>правильность </a:t>
            </a:r>
            <a:r>
              <a:rPr lang="ru-RU" sz="2000" b="1" dirty="0">
                <a:solidFill>
                  <a:schemeClr val="tx1"/>
                </a:solidFill>
              </a:rPr>
              <a:t>решения задачи.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Подумайте, что произойдёт с </a:t>
            </a:r>
            <a:r>
              <a:rPr lang="ru-RU" sz="2000" b="1" dirty="0">
                <a:solidFill>
                  <a:srgbClr val="FF0000"/>
                </a:solidFill>
              </a:rPr>
              <a:t>расстоянием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</a:rPr>
              <a:t>если </a:t>
            </a:r>
            <a:r>
              <a:rPr lang="ru-RU" sz="2000" b="1" dirty="0" smtClean="0">
                <a:solidFill>
                  <a:srgbClr val="FF0000"/>
                </a:solidFill>
              </a:rPr>
              <a:t>скорости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движения 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останутся </a:t>
            </a:r>
            <a:r>
              <a:rPr lang="ru-RU" sz="2000" b="1" dirty="0">
                <a:solidFill>
                  <a:srgbClr val="FF0000"/>
                </a:solidFill>
              </a:rPr>
              <a:t>прежними</a:t>
            </a:r>
            <a:r>
              <a:rPr lang="ru-RU" sz="2000" b="1" dirty="0">
                <a:solidFill>
                  <a:schemeClr val="tx1"/>
                </a:solidFill>
              </a:rPr>
              <a:t>, а </a:t>
            </a:r>
            <a:r>
              <a:rPr lang="ru-RU" sz="2000" b="1" dirty="0">
                <a:solidFill>
                  <a:srgbClr val="FF0000"/>
                </a:solidFill>
              </a:rPr>
              <a:t>время движения уменьшится</a:t>
            </a:r>
            <a:r>
              <a:rPr lang="ru-RU" sz="20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7F8EEF7-1158-4A5A-8AC1-0C4EA5912384}"/>
              </a:ext>
            </a:extLst>
          </p:cNvPr>
          <p:cNvSpPr txBox="1"/>
          <p:nvPr/>
        </p:nvSpPr>
        <p:spPr>
          <a:xfrm>
            <a:off x="549020" y="1287930"/>
            <a:ext cx="4581779" cy="2810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16 ∙ 3 =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48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(км)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 ∙ 3 =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42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(км)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48 +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42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90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(км)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посёлками 90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203D274-D637-41B0-BF56-33380FBED29F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74658" y="855005"/>
            <a:ext cx="6196317" cy="4263134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699000" y="247920"/>
            <a:ext cx="2794000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в парах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2068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911225" y="5469167"/>
            <a:ext cx="4369550" cy="12593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Сравните граф-схемы в </a:t>
            </a:r>
            <a:r>
              <a:rPr lang="ru-RU" sz="2400" b="1" dirty="0" smtClean="0">
                <a:solidFill>
                  <a:srgbClr val="FF0000"/>
                </a:solidFill>
              </a:rPr>
              <a:t>первой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/>
              <a:t>и </a:t>
            </a:r>
            <a:r>
              <a:rPr lang="ru-RU" sz="2400" b="1" dirty="0"/>
              <a:t>во </a:t>
            </a:r>
            <a:r>
              <a:rPr lang="ru-RU" sz="2400" b="1" dirty="0">
                <a:solidFill>
                  <a:srgbClr val="FF0000"/>
                </a:solidFill>
              </a:rPr>
              <a:t>второй</a:t>
            </a:r>
            <a:r>
              <a:rPr lang="ru-RU" sz="2400" b="1" dirty="0"/>
              <a:t> </a:t>
            </a:r>
            <a:r>
              <a:rPr lang="ru-RU" sz="2400" b="1" dirty="0" smtClean="0"/>
              <a:t>задачах </a:t>
            </a:r>
            <a:br>
              <a:rPr lang="ru-RU" sz="2400" b="1" dirty="0" smtClean="0"/>
            </a:br>
            <a:r>
              <a:rPr lang="ru-RU" sz="2400" b="1" dirty="0" smtClean="0"/>
              <a:t>в </a:t>
            </a:r>
            <a:r>
              <a:rPr lang="ru-RU" sz="2400" b="1" dirty="0"/>
              <a:t>учебном пособии.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95DC089-A6BE-44BD-A46E-82F3A792F1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0112D00-895A-4F03-A41F-03E30CD7B55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/>
          <a:srcRect l="4975" t="2778" r="2761"/>
          <a:stretch/>
        </p:blipFill>
        <p:spPr>
          <a:xfrm>
            <a:off x="6658752" y="1193800"/>
            <a:ext cx="4208094" cy="3189941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7A2B208-BF67-46F2-B939-B398CA35962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/>
          <a:srcRect t="2778" b="7422"/>
          <a:stretch/>
        </p:blipFill>
        <p:spPr>
          <a:xfrm>
            <a:off x="1325154" y="1193799"/>
            <a:ext cx="4008444" cy="3189941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1549877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2624948" y="5676899"/>
            <a:ext cx="6942104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расскажите </a:t>
            </a:r>
            <a:r>
              <a:rPr lang="ru-RU" sz="2400" b="1" dirty="0">
                <a:solidFill>
                  <a:schemeClr val="tx1"/>
                </a:solidFill>
              </a:rPr>
              <a:t>составленную задачу соседу по </a:t>
            </a:r>
            <a:r>
              <a:rPr lang="ru-RU" sz="2400" b="1" dirty="0" smtClean="0">
                <a:solidFill>
                  <a:schemeClr val="tx1"/>
                </a:solidFill>
              </a:rPr>
              <a:t>парте.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9A92D6D-68EA-43D2-80A5-B88F807273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000500" y="247920"/>
            <a:ext cx="4191000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Самостоятельная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4BFD334-8495-421D-8836-841DB72835A5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16847" y="1259142"/>
            <a:ext cx="9558306" cy="284295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916554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EC142DB-D5F5-48DD-84EF-71D5E6551A16}"/>
              </a:ext>
            </a:extLst>
          </p:cNvPr>
          <p:cNvSpPr txBox="1"/>
          <p:nvPr/>
        </p:nvSpPr>
        <p:spPr>
          <a:xfrm>
            <a:off x="1208170" y="247920"/>
            <a:ext cx="9775660" cy="4937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 божьи коровки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одновременно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поползли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навстречу друг другу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Одна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со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скоростью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110 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см/мин, а другая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скоростью 180 см/мин. Какое расстояние они вместе проползут за 2 мин?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божья коровка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со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скоростью 110 см/мин и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другая —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скоростью 180 см/мин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одновременно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поползли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навстречу друг другу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встретились через 2 мин. Какое расстояние вместе проползли две божьи коровки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7DE2752-0A18-4415-AE9D-5AEAB48C04EB}"/>
              </a:ext>
            </a:extLst>
          </p:cNvPr>
          <p:cNvSpPr/>
          <p:nvPr/>
        </p:nvSpPr>
        <p:spPr>
          <a:xfrm>
            <a:off x="2939633" y="5731251"/>
            <a:ext cx="6312734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правильность составленных задач.</a:t>
            </a:r>
          </a:p>
        </p:txBody>
      </p:sp>
    </p:spTree>
    <p:extLst>
      <p:ext uri="{BB962C8B-B14F-4D97-AF65-F5344CB8AC3E}">
        <p14:creationId xmlns:p14="http://schemas.microsoft.com/office/powerpoint/2010/main" val="287729825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3690357" y="5423647"/>
            <a:ext cx="4811286" cy="122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проведите поиск решения </a:t>
            </a:r>
            <a:r>
              <a:rPr lang="ru-RU" sz="2400" b="1" dirty="0" smtClean="0">
                <a:solidFill>
                  <a:schemeClr val="tx1"/>
                </a:solidFill>
              </a:rPr>
              <a:t>задачи по </a:t>
            </a:r>
            <a:r>
              <a:rPr lang="ru-RU" sz="2400" b="1" dirty="0">
                <a:solidFill>
                  <a:schemeClr val="tx1"/>
                </a:solidFill>
              </a:rPr>
              <a:t>предложенным граф-схемам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9A92D6D-68EA-43D2-80A5-B88F807273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5" name="Rectangle 57">
            <a:extLst>
              <a:ext uri="{FF2B5EF4-FFF2-40B4-BE49-F238E27FC236}">
                <a16:creationId xmlns:a16="http://schemas.microsoft.com/office/drawing/2014/main" xmlns="" id="{AC9B3565-C706-458F-A9C1-BBF62132F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940"/>
            <a:ext cx="670696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557361" y="480099"/>
            <a:ext cx="3600000" cy="3952835"/>
            <a:chOff x="6350497" y="505168"/>
            <a:chExt cx="3600000" cy="3952835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944D41D6-D552-4676-8419-268F9094D63B}"/>
                </a:ext>
              </a:extLst>
            </p:cNvPr>
            <p:cNvSpPr txBox="1"/>
            <p:nvPr/>
          </p:nvSpPr>
          <p:spPr>
            <a:xfrm>
              <a:off x="7021013" y="505168"/>
              <a:ext cx="2258968" cy="460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50215"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i="1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Вариант</a:t>
              </a:r>
              <a:r>
                <a:rPr lang="ru-RU" sz="2400" b="1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</a:t>
              </a:r>
            </a:p>
          </p:txBody>
        </p:sp>
        <p:pic>
          <p:nvPicPr>
            <p:cNvPr id="67" name="Рисунок 66"/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497" y="1218003"/>
              <a:ext cx="3600000" cy="3240000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2034639" y="480099"/>
            <a:ext cx="3600000" cy="3878963"/>
            <a:chOff x="2380494" y="1147549"/>
            <a:chExt cx="3600000" cy="3878963"/>
          </a:xfrm>
        </p:grpSpPr>
        <p:pic>
          <p:nvPicPr>
            <p:cNvPr id="66" name="Рисунок 65"/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494" y="1786512"/>
              <a:ext cx="3600000" cy="3240000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3348375" y="1147549"/>
              <a:ext cx="16642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Вариант 2</a:t>
              </a:r>
              <a:endParaRPr lang="ru-RU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8048915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3219656" y="5802591"/>
            <a:ext cx="5752688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Задание</a:t>
            </a:r>
            <a:r>
              <a:rPr lang="ru-RU" sz="22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200" b="1" dirty="0">
                <a:solidFill>
                  <a:schemeClr val="tx1"/>
                </a:solidFill>
              </a:rPr>
              <a:t>объясните друг другу план решения задачи</a:t>
            </a:r>
            <a:r>
              <a:rPr lang="ru-RU" sz="2200" b="1" dirty="0" smtClean="0">
                <a:solidFill>
                  <a:schemeClr val="tx1"/>
                </a:solidFill>
              </a:rPr>
              <a:t>.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42631" y="588321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5" name="Rectangle 57">
            <a:extLst>
              <a:ext uri="{FF2B5EF4-FFF2-40B4-BE49-F238E27FC236}">
                <a16:creationId xmlns:a16="http://schemas.microsoft.com/office/drawing/2014/main" xmlns="" id="{AC9B3565-C706-458F-A9C1-BBF62132F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940"/>
            <a:ext cx="670696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82124" y="292264"/>
            <a:ext cx="4825227" cy="5238798"/>
            <a:chOff x="419486" y="292264"/>
            <a:chExt cx="4825227" cy="5238798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5730B33E-6151-40EE-92E2-7F56757A6B6C}"/>
                </a:ext>
              </a:extLst>
            </p:cNvPr>
            <p:cNvSpPr txBox="1"/>
            <p:nvPr/>
          </p:nvSpPr>
          <p:spPr>
            <a:xfrm>
              <a:off x="419486" y="3145794"/>
              <a:ext cx="4825227" cy="23852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300"/>
                </a:spcAft>
              </a:pPr>
              <a:r>
                <a: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Сначала узнаю, сколько метров проползёт до </a:t>
              </a:r>
              <a:r>
                <a:rPr lang="ru-RU" sz="24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встречи…</a:t>
              </a:r>
              <a:endPara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300"/>
                </a:spcAft>
              </a:pPr>
              <a:r>
                <a: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Потом узнаю, сколько метров проползёт  до встречи</a:t>
              </a:r>
              <a:r>
                <a:rPr lang="ru-RU" sz="24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</a:t>
              </a:r>
              <a:endPara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300"/>
                </a:spcAft>
              </a:pPr>
              <a:r>
                <a: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Теперь узнаю,  какое расстояние проползут</a:t>
              </a:r>
              <a:r>
                <a:rPr lang="ru-RU" sz="24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…</a:t>
              </a:r>
              <a:endParaRPr lang="ru-RU" sz="2400" b="1" dirty="0"/>
            </a:p>
          </p:txBody>
        </p:sp>
        <p:pic>
          <p:nvPicPr>
            <p:cNvPr id="60" name="Рисунок 59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199" y="292264"/>
              <a:ext cx="3733800" cy="2840278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5789475" y="354939"/>
            <a:ext cx="5920400" cy="4827074"/>
            <a:chOff x="5873313" y="354939"/>
            <a:chExt cx="5920400" cy="4827074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4E29929B-65FB-4DAF-BD45-B77BFC2FBCCC}"/>
                </a:ext>
              </a:extLst>
            </p:cNvPr>
            <p:cNvSpPr txBox="1"/>
            <p:nvPr/>
          </p:nvSpPr>
          <p:spPr>
            <a:xfrm>
              <a:off x="5873313" y="3040529"/>
              <a:ext cx="5920400" cy="21414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23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Чтобы ответить на вопрос задачи, </a:t>
              </a:r>
              <a:r>
                <a:rPr lang="ru-RU" sz="23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нужно…</a:t>
              </a:r>
              <a:endParaRPr lang="ru-RU" sz="2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23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Чтобы узнать, сколько метров проползёт до встречи первая </a:t>
              </a:r>
              <a:r>
                <a:rPr lang="ru-RU" sz="23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божья коровка</a:t>
              </a:r>
              <a:r>
                <a:rPr lang="ru-RU" sz="23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ru-RU" sz="23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нужно…</a:t>
              </a:r>
              <a:endParaRPr lang="ru-RU" sz="2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ru-RU" sz="23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Чтобы узнать, сколько метров проползёт до встречи вторая </a:t>
              </a:r>
              <a:r>
                <a:rPr lang="ru-RU" sz="23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божья коровка</a:t>
              </a:r>
              <a:r>
                <a:rPr lang="ru-RU" sz="23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ru-RU" sz="23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нужно…</a:t>
              </a:r>
              <a:endParaRPr lang="ru-RU" sz="2300" b="1" dirty="0"/>
            </a:p>
          </p:txBody>
        </p:sp>
        <p:pic>
          <p:nvPicPr>
            <p:cNvPr id="61" name="Рисунок 60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413" y="354939"/>
              <a:ext cx="4140200" cy="2676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241468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241136099"/>
      </p:ext>
    </p:extLst>
  </p:cSld>
  <p:clrMapOvr>
    <a:masterClrMapping/>
  </p:clrMapOvr>
  <p:transition spd="slow" advClick="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2405287" y="5785728"/>
            <a:ext cx="7381426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Чем отличаются граф-схемы к решению задачи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на </a:t>
            </a:r>
            <a:r>
              <a:rPr lang="ru-RU" sz="2400" b="1" dirty="0">
                <a:solidFill>
                  <a:schemeClr val="tx1"/>
                </a:solidFill>
              </a:rPr>
              <a:t>встречное </a:t>
            </a:r>
            <a:r>
              <a:rPr lang="ru-RU" sz="2400" b="1" dirty="0" smtClean="0">
                <a:solidFill>
                  <a:schemeClr val="tx1"/>
                </a:solidFill>
              </a:rPr>
              <a:t>движение у </a:t>
            </a:r>
            <a:r>
              <a:rPr lang="ru-RU" sz="2400" b="1" dirty="0" smtClean="0">
                <a:solidFill>
                  <a:srgbClr val="FF0000"/>
                </a:solidFill>
              </a:rPr>
              <a:t>варианта </a:t>
            </a:r>
            <a:r>
              <a:rPr lang="ru-RU" sz="2400" b="1" dirty="0">
                <a:solidFill>
                  <a:srgbClr val="FF0000"/>
                </a:solidFill>
              </a:rPr>
              <a:t>2 </a:t>
            </a:r>
            <a:r>
              <a:rPr lang="ru-RU" sz="2400" b="1" dirty="0" smtClean="0">
                <a:solidFill>
                  <a:schemeClr val="tx1"/>
                </a:solidFill>
              </a:rPr>
              <a:t>от </a:t>
            </a:r>
            <a:r>
              <a:rPr lang="ru-RU" sz="2400" b="1" dirty="0" smtClean="0">
                <a:solidFill>
                  <a:srgbClr val="FF0000"/>
                </a:solidFill>
              </a:rPr>
              <a:t>варианта </a:t>
            </a:r>
            <a:r>
              <a:rPr lang="ru-RU" sz="2400" b="1" dirty="0">
                <a:solidFill>
                  <a:srgbClr val="FF0000"/>
                </a:solidFill>
              </a:rPr>
              <a:t>1</a:t>
            </a:r>
            <a:r>
              <a:rPr lang="ru-RU" sz="2400" b="1" dirty="0">
                <a:solidFill>
                  <a:schemeClr val="tx1"/>
                </a:solidFill>
              </a:rPr>
              <a:t>?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42631" y="585751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5" name="Rectangle 57">
            <a:extLst>
              <a:ext uri="{FF2B5EF4-FFF2-40B4-BE49-F238E27FC236}">
                <a16:creationId xmlns:a16="http://schemas.microsoft.com/office/drawing/2014/main" xmlns="" id="{AC9B3565-C706-458F-A9C1-BBF62132F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940"/>
            <a:ext cx="670696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FEB6AEB-C862-4693-A199-D32B6AC461DA}"/>
              </a:ext>
            </a:extLst>
          </p:cNvPr>
          <p:cNvSpPr txBox="1"/>
          <p:nvPr/>
        </p:nvSpPr>
        <p:spPr>
          <a:xfrm>
            <a:off x="2394767" y="247921"/>
            <a:ext cx="7402467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 выполнения этапов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урока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92558" y="900051"/>
            <a:ext cx="5056326" cy="4182653"/>
            <a:chOff x="692558" y="900051"/>
            <a:chExt cx="5056326" cy="4182653"/>
          </a:xfrm>
        </p:grpSpPr>
        <p:pic>
          <p:nvPicPr>
            <p:cNvPr id="66" name="Рисунок 65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558" y="1375666"/>
              <a:ext cx="5056326" cy="3707038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2388602" y="900051"/>
              <a:ext cx="16642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Вариант 2</a:t>
              </a:r>
              <a:endParaRPr lang="ru-RU" sz="2400" i="1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441442" y="900050"/>
            <a:ext cx="5058000" cy="4183616"/>
            <a:chOff x="6441442" y="900050"/>
            <a:chExt cx="5058000" cy="4183616"/>
          </a:xfrm>
        </p:grpSpPr>
        <p:pic>
          <p:nvPicPr>
            <p:cNvPr id="67" name="Рисунок 66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1442" y="1375666"/>
              <a:ext cx="5058000" cy="370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8138323" y="900050"/>
              <a:ext cx="16642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Вариант 1</a:t>
              </a:r>
              <a:endParaRPr lang="ru-RU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0874224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989604" y="247920"/>
            <a:ext cx="2212792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Повторите!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093259" y="1355165"/>
            <a:ext cx="8005482" cy="3243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(v)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(t)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(s)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умножения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= v 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ru-RU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C9F41B-3392-44E9-BCF4-36D55A5244AB}"/>
              </a:ext>
            </a:extLst>
          </p:cNvPr>
          <p:cNvSpPr/>
          <p:nvPr/>
        </p:nvSpPr>
        <p:spPr>
          <a:xfrm>
            <a:off x="3532802" y="5904021"/>
            <a:ext cx="5126396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1438093-2421-4B7F-8E0D-6C35030AB77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834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362948" y="247920"/>
            <a:ext cx="7466104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этапов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урока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439149" y="1516113"/>
            <a:ext cx="7313702" cy="2854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(v)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(t)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(s)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умножения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= v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C9F41B-3392-44E9-BCF4-36D55A5244AB}"/>
              </a:ext>
            </a:extLst>
          </p:cNvPr>
          <p:cNvSpPr/>
          <p:nvPr/>
        </p:nvSpPr>
        <p:spPr>
          <a:xfrm>
            <a:off x="3520102" y="5798330"/>
            <a:ext cx="5151796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1BC2A6F-557B-4B4F-97DE-9EB7AB79D15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1130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385359" y="1430618"/>
            <a:ext cx="7421282" cy="2302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(v)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можно найти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86F97F-3130-479E-A163-CBF83CEECDCE}"/>
              </a:ext>
            </a:extLst>
          </p:cNvPr>
          <p:cNvSpPr/>
          <p:nvPr/>
        </p:nvSpPr>
        <p:spPr>
          <a:xfrm>
            <a:off x="3126290" y="5799870"/>
            <a:ext cx="593942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E6F84FC-786A-4D5D-A8B1-FDAF30097D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362948" y="247920"/>
            <a:ext cx="7466104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этапов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урока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8386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51" y="610470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829727" y="2740562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1510974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814047" y="480099"/>
            <a:ext cx="2545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2688D7E-0468-4598-B22A-3AB40303A446}"/>
              </a:ext>
            </a:extLst>
          </p:cNvPr>
          <p:cNvSpPr/>
          <p:nvPr/>
        </p:nvSpPr>
        <p:spPr>
          <a:xfrm>
            <a:off x="2531747" y="1286082"/>
            <a:ext cx="6418542" cy="118800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Возникали ли </a:t>
            </a:r>
            <a:r>
              <a:rPr lang="ru-RU" sz="2400" b="1" dirty="0"/>
              <a:t>у вас трудности при построении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схемы </a:t>
            </a:r>
            <a:r>
              <a:rPr lang="ru-RU" sz="2400" b="1" dirty="0"/>
              <a:t>к задачам </a:t>
            </a:r>
            <a:r>
              <a:rPr lang="ru-RU" sz="2400" b="1" dirty="0" smtClean="0">
                <a:solidFill>
                  <a:srgbClr val="FF0000"/>
                </a:solidFill>
              </a:rPr>
              <a:t>на </a:t>
            </a:r>
            <a:r>
              <a:rPr lang="ru-RU" sz="2400" b="1" dirty="0">
                <a:solidFill>
                  <a:srgbClr val="FF0000"/>
                </a:solidFill>
              </a:rPr>
              <a:t>встречное движение 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(</a:t>
            </a:r>
            <a:r>
              <a:rPr lang="ru-RU" sz="2400" b="1" dirty="0">
                <a:solidFill>
                  <a:srgbClr val="FF0000"/>
                </a:solidFill>
              </a:rPr>
              <a:t>на нахождение расстояния)</a:t>
            </a:r>
            <a:r>
              <a:rPr lang="ru-RU" sz="2400" b="1" dirty="0"/>
              <a:t> и их решении? 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249EC523-31C0-4B17-B9B4-E7E2B822D91C}"/>
              </a:ext>
            </a:extLst>
          </p:cNvPr>
          <p:cNvSpPr/>
          <p:nvPr/>
        </p:nvSpPr>
        <p:spPr>
          <a:xfrm>
            <a:off x="2960336" y="2847050"/>
            <a:ext cx="7364616" cy="118800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Понравилось ли </a:t>
            </a:r>
            <a:r>
              <a:rPr lang="ru-RU" sz="2400" b="1" dirty="0"/>
              <a:t>вам </a:t>
            </a:r>
            <a:r>
              <a:rPr lang="ru-RU" sz="2400" b="1" dirty="0" smtClean="0"/>
              <a:t>вместе проверять правильность </a:t>
            </a:r>
            <a:br>
              <a:rPr lang="ru-RU" sz="2400" b="1" dirty="0" smtClean="0"/>
            </a:br>
            <a:r>
              <a:rPr lang="ru-RU" sz="2400" b="1" dirty="0" smtClean="0"/>
              <a:t>построения </a:t>
            </a:r>
            <a:r>
              <a:rPr lang="ru-RU" sz="2400" b="1" dirty="0"/>
              <a:t>схемы и решения задач </a:t>
            </a:r>
            <a:r>
              <a:rPr lang="ru-RU" sz="2400" b="1" dirty="0">
                <a:solidFill>
                  <a:srgbClr val="FF0000"/>
                </a:solidFill>
              </a:rPr>
              <a:t>на встречное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движение (</a:t>
            </a:r>
            <a:r>
              <a:rPr lang="ru-RU" sz="2400" b="1" dirty="0">
                <a:solidFill>
                  <a:srgbClr val="FF0000"/>
                </a:solidFill>
              </a:rPr>
              <a:t>на нахождение расстояния)</a:t>
            </a:r>
            <a:r>
              <a:rPr lang="ru-RU" sz="2400" b="1" dirty="0"/>
              <a:t>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19" y="4652956"/>
            <a:ext cx="382530" cy="3691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F58580BD-7586-48CC-B9DB-E84CE18A19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97595" y="5491025"/>
            <a:ext cx="395306" cy="521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1" y="3656333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E731E0-6B34-40AB-B2A2-490CABB6857F}"/>
              </a:ext>
            </a:extLst>
          </p:cNvPr>
          <p:cNvSpPr/>
          <p:nvPr/>
        </p:nvSpPr>
        <p:spPr>
          <a:xfrm>
            <a:off x="3372522" y="4408017"/>
            <a:ext cx="7295477" cy="158400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 необходимо сделать, чтобы устранить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все </a:t>
            </a:r>
            <a:r>
              <a:rPr lang="ru-RU" sz="2400" b="1" dirty="0"/>
              <a:t>затруднения, которые возникали </a:t>
            </a:r>
            <a:r>
              <a:rPr lang="ru-RU" sz="2400" b="1" dirty="0" smtClean="0"/>
              <a:t>при построении </a:t>
            </a:r>
            <a:r>
              <a:rPr lang="ru-RU" sz="2400" b="1" dirty="0"/>
              <a:t>схемы и решении задач </a:t>
            </a:r>
            <a:r>
              <a:rPr lang="ru-RU" sz="2400" b="1" dirty="0">
                <a:solidFill>
                  <a:srgbClr val="FF0000"/>
                </a:solidFill>
              </a:rPr>
              <a:t>на встречное движение  (на нахождение расстояния)</a:t>
            </a:r>
            <a:r>
              <a:rPr lang="ru-RU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671514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86F97F-3130-479E-A163-CBF83CEECDCE}"/>
              </a:ext>
            </a:extLst>
          </p:cNvPr>
          <p:cNvSpPr/>
          <p:nvPr/>
        </p:nvSpPr>
        <p:spPr>
          <a:xfrm>
            <a:off x="3134870" y="5812891"/>
            <a:ext cx="592226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012375F-69B4-462D-B8A0-8FFAC76FC3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D4EFB3-0D8E-4906-993F-CF44EEDBA376}"/>
              </a:ext>
            </a:extLst>
          </p:cNvPr>
          <p:cNvSpPr txBox="1"/>
          <p:nvPr/>
        </p:nvSpPr>
        <p:spPr>
          <a:xfrm>
            <a:off x="2093259" y="1685365"/>
            <a:ext cx="8005482" cy="3243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(v)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(t)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(s)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876800" y="247920"/>
            <a:ext cx="2438400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7576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86F97F-3130-479E-A163-CBF83CEECDCE}"/>
              </a:ext>
            </a:extLst>
          </p:cNvPr>
          <p:cNvSpPr/>
          <p:nvPr/>
        </p:nvSpPr>
        <p:spPr>
          <a:xfrm>
            <a:off x="2843262" y="5731251"/>
            <a:ext cx="6505476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правильность составленных задач.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DBB09F8-B250-431A-9F7F-C7231CB3585A}"/>
              </a:ext>
            </a:extLst>
          </p:cNvPr>
          <p:cNvSpPr txBox="1"/>
          <p:nvPr/>
        </p:nvSpPr>
        <p:spPr>
          <a:xfrm>
            <a:off x="1202921" y="247920"/>
            <a:ext cx="9786158" cy="4885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95000"/>
              </a:lnSpc>
              <a:spcAft>
                <a:spcPts val="3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95000"/>
              </a:lnSpc>
              <a:spcAft>
                <a:spcPts val="300"/>
              </a:spcAft>
            </a:pP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Кристина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скоростью 9 км/ч и Ольга 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скоростью 7 км/ч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одновременно выехали с одного пункта в противоположных направлениях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Какое расстояние будет между ними через 2 ч?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95000"/>
              </a:lnSpc>
              <a:spcAft>
                <a:spcPts val="3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95000"/>
              </a:lnSpc>
              <a:spcAft>
                <a:spcPts val="300"/>
              </a:spcAft>
            </a:pP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Павел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скоростью 9 км/ч и Сергей со скоростью 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км/ч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одновременно выехали навстречу друг другу 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встретились через 2 ч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Какое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 проехали мальчики вместе?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5187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282968" y="4724400"/>
            <a:ext cx="7626064" cy="190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друг </a:t>
            </a:r>
            <a:r>
              <a:rPr lang="ru-RU" sz="2400" b="1" dirty="0">
                <a:solidFill>
                  <a:schemeClr val="tx1"/>
                </a:solidFill>
              </a:rPr>
              <a:t>у друга правильность решения задачи.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Подумайте, что произойдёт с </a:t>
            </a:r>
            <a:r>
              <a:rPr lang="ru-RU" sz="2400" b="1" dirty="0">
                <a:solidFill>
                  <a:srgbClr val="FF0000"/>
                </a:solidFill>
              </a:rPr>
              <a:t>расстоянием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</a:p>
          <a:p>
            <a:pPr lvl="0" algn="ctr"/>
            <a:r>
              <a:rPr lang="ru-RU" sz="2400" b="1" dirty="0" smtClean="0">
                <a:solidFill>
                  <a:schemeClr val="tx1"/>
                </a:solidFill>
              </a:rPr>
              <a:t>если </a:t>
            </a:r>
            <a:r>
              <a:rPr lang="ru-RU" sz="2400" b="1" dirty="0" smtClean="0">
                <a:solidFill>
                  <a:srgbClr val="FF0000"/>
                </a:solidFill>
              </a:rPr>
              <a:t>скорости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движения останутся </a:t>
            </a:r>
            <a:r>
              <a:rPr lang="ru-RU" sz="2400" b="1" dirty="0">
                <a:solidFill>
                  <a:srgbClr val="FF0000"/>
                </a:solidFill>
              </a:rPr>
              <a:t>прежними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а </a:t>
            </a:r>
            <a:r>
              <a:rPr lang="ru-RU" sz="2400" b="1" dirty="0">
                <a:solidFill>
                  <a:srgbClr val="FF0000"/>
                </a:solidFill>
              </a:rPr>
              <a:t>время движения увеличится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7F57CC9-6B2A-4C84-B741-DB5ED6F2A25C}"/>
              </a:ext>
            </a:extLst>
          </p:cNvPr>
          <p:cNvSpPr txBox="1"/>
          <p:nvPr/>
        </p:nvSpPr>
        <p:spPr>
          <a:xfrm>
            <a:off x="3567580" y="712278"/>
            <a:ext cx="5056841" cy="2691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∙ 2 = 18 (км)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∙ 2 = 14 (км)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+ 14 = 32 (км)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расстояние 32 км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6859253-8898-495C-B8AE-4361565091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4025153"/>
            <a:ext cx="2127431" cy="26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7934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614343" y="2295174"/>
            <a:ext cx="6963315" cy="2384078"/>
            <a:chOff x="3437600" y="2339788"/>
            <a:chExt cx="6963315" cy="2384078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xmlns="" id="{E58AF2A6-5317-4946-AE51-BD59234E58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2" t="14141" r="21758"/>
            <a:stretch/>
          </p:blipFill>
          <p:spPr bwMode="auto">
            <a:xfrm>
              <a:off x="6423967" y="2339788"/>
              <a:ext cx="2509065" cy="1451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xmlns="" id="{C42E0177-3DA3-4B1C-8413-926D0B9BFE2B}"/>
                </a:ext>
              </a:extLst>
            </p:cNvPr>
            <p:cNvCxnSpPr>
              <a:cxnSpLocks/>
            </p:cNvCxnSpPr>
            <p:nvPr/>
          </p:nvCxnSpPr>
          <p:spPr>
            <a:xfrm>
              <a:off x="5303199" y="3747405"/>
              <a:ext cx="1841189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xmlns="" id="{B8E4DBFA-41DC-486E-A453-C066D732D05C}"/>
                </a:ext>
              </a:extLst>
            </p:cNvPr>
            <p:cNvCxnSpPr>
              <a:cxnSpLocks/>
            </p:cNvCxnSpPr>
            <p:nvPr/>
          </p:nvCxnSpPr>
          <p:spPr>
            <a:xfrm>
              <a:off x="3462010" y="3747405"/>
              <a:ext cx="1841189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xmlns="" id="{DF3C3E10-4002-4152-B315-CF1572F59531}"/>
                </a:ext>
              </a:extLst>
            </p:cNvPr>
            <p:cNvGrpSpPr/>
            <p:nvPr/>
          </p:nvGrpSpPr>
          <p:grpSpPr>
            <a:xfrm>
              <a:off x="3437600" y="2946684"/>
              <a:ext cx="1979609" cy="563855"/>
              <a:chOff x="3926666" y="3836673"/>
              <a:chExt cx="1787144" cy="481591"/>
            </a:xfrm>
          </p:grpSpPr>
          <p:cxnSp>
            <p:nvCxnSpPr>
              <p:cNvPr id="40" name="Прямая со стрелкой 39">
                <a:extLst>
                  <a:ext uri="{FF2B5EF4-FFF2-40B4-BE49-F238E27FC236}">
                    <a16:creationId xmlns:a16="http://schemas.microsoft.com/office/drawing/2014/main" xmlns="" id="{21E9BFDE-668E-491D-B1CB-E0205EDCAE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2647" y="4318264"/>
                <a:ext cx="167345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578412A3-5CEB-4951-8752-C2AB0C9A93A1}"/>
                  </a:ext>
                </a:extLst>
              </p:cNvPr>
              <p:cNvSpPr txBox="1"/>
              <p:nvPr/>
            </p:nvSpPr>
            <p:spPr>
              <a:xfrm>
                <a:off x="3926666" y="3836673"/>
                <a:ext cx="1787144" cy="394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9 </a:t>
                </a:r>
                <a:r>
                  <a:rPr lang="ru-RU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км/ч</a:t>
                </a:r>
                <a:endParaRPr lang="ru-RU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xmlns="" id="{E53E28B6-3100-47A4-A6BB-DB5B4D28B4EC}"/>
                </a:ext>
              </a:extLst>
            </p:cNvPr>
            <p:cNvCxnSpPr>
              <a:cxnSpLocks/>
            </p:cNvCxnSpPr>
            <p:nvPr/>
          </p:nvCxnSpPr>
          <p:spPr>
            <a:xfrm>
              <a:off x="7144388" y="3747405"/>
              <a:ext cx="1620000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xmlns="" id="{DDAC09BF-F53A-42AF-A706-B49F234C5BBF}"/>
                </a:ext>
              </a:extLst>
            </p:cNvPr>
            <p:cNvCxnSpPr>
              <a:cxnSpLocks/>
            </p:cNvCxnSpPr>
            <p:nvPr/>
          </p:nvCxnSpPr>
          <p:spPr>
            <a:xfrm>
              <a:off x="8780914" y="3747405"/>
              <a:ext cx="1620000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xmlns="" id="{E35FB0FF-4D7F-447C-A289-CCD0541D47E7}"/>
                </a:ext>
              </a:extLst>
            </p:cNvPr>
            <p:cNvGrpSpPr/>
            <p:nvPr/>
          </p:nvGrpSpPr>
          <p:grpSpPr>
            <a:xfrm>
              <a:off x="8606118" y="2946687"/>
              <a:ext cx="1794796" cy="540526"/>
              <a:chOff x="3700954" y="3905002"/>
              <a:chExt cx="2021867" cy="283755"/>
            </a:xfrm>
          </p:grpSpPr>
          <p:cxnSp>
            <p:nvCxnSpPr>
              <p:cNvPr id="49" name="Прямая со стрелкой 48">
                <a:extLst>
                  <a:ext uri="{FF2B5EF4-FFF2-40B4-BE49-F238E27FC236}">
                    <a16:creationId xmlns:a16="http://schemas.microsoft.com/office/drawing/2014/main" xmlns="" id="{F02E4A9E-8B6A-4C9E-8A45-7A7149D5D0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79248" y="4188756"/>
                <a:ext cx="1843573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C459B58D-9C2D-4A29-A7DC-FBC305769B78}"/>
                  </a:ext>
                </a:extLst>
              </p:cNvPr>
              <p:cNvSpPr txBox="1"/>
              <p:nvPr/>
            </p:nvSpPr>
            <p:spPr>
              <a:xfrm>
                <a:off x="3700954" y="3905002"/>
                <a:ext cx="1706712" cy="242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7 </a:t>
                </a:r>
                <a:r>
                  <a:rPr lang="ru-RU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км/ч</a:t>
                </a:r>
                <a:endParaRPr lang="ru-RU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xmlns="" id="{CEE7AA98-9F5E-4292-98C7-FAFA3CC5C4ED}"/>
                </a:ext>
              </a:extLst>
            </p:cNvPr>
            <p:cNvGrpSpPr/>
            <p:nvPr/>
          </p:nvGrpSpPr>
          <p:grpSpPr>
            <a:xfrm>
              <a:off x="3488533" y="3835527"/>
              <a:ext cx="6912382" cy="888339"/>
              <a:chOff x="3854738" y="4485722"/>
              <a:chExt cx="5555995" cy="888339"/>
            </a:xfrm>
          </p:grpSpPr>
          <p:sp>
            <p:nvSpPr>
              <p:cNvPr id="52" name="Правая фигурная скобка 51">
                <a:extLst>
                  <a:ext uri="{FF2B5EF4-FFF2-40B4-BE49-F238E27FC236}">
                    <a16:creationId xmlns:a16="http://schemas.microsoft.com/office/drawing/2014/main" xmlns="" id="{3464DFEF-C109-4206-9FF2-D14A3E16BEA4}"/>
                  </a:ext>
                </a:extLst>
              </p:cNvPr>
              <p:cNvSpPr/>
              <p:nvPr/>
            </p:nvSpPr>
            <p:spPr>
              <a:xfrm rot="5400000">
                <a:off x="6463459" y="1877001"/>
                <a:ext cx="338553" cy="5555995"/>
              </a:xfrm>
              <a:prstGeom prst="rightBrace">
                <a:avLst>
                  <a:gd name="adj1" fmla="val 8333"/>
                  <a:gd name="adj2" fmla="val 4701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7DC2DA77-176C-4CDF-B96D-AA32AF1DEBCA}"/>
                  </a:ext>
                </a:extLst>
              </p:cNvPr>
              <p:cNvSpPr txBox="1"/>
              <p:nvPr/>
            </p:nvSpPr>
            <p:spPr>
              <a:xfrm>
                <a:off x="6570235" y="4912396"/>
                <a:ext cx="15383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? км</a:t>
                </a:r>
                <a:endParaRPr lang="ru-RU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67" name="Рисунок 14">
            <a:extLst>
              <a:ext uri="{FF2B5EF4-FFF2-40B4-BE49-F238E27FC236}">
                <a16:creationId xmlns:a16="http://schemas.microsoft.com/office/drawing/2014/main" xmlns="" id="{72A70526-B796-44E9-8C15-F701C1A504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8" y="4105099"/>
            <a:ext cx="2300084" cy="2700460"/>
          </a:xfrm>
          <a:prstGeom prst="rect">
            <a:avLst/>
          </a:prstGeom>
        </p:spPr>
      </p:pic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1953E262-7571-4E7F-8567-25DD51735BD7}"/>
              </a:ext>
            </a:extLst>
          </p:cNvPr>
          <p:cNvSpPr/>
          <p:nvPr/>
        </p:nvSpPr>
        <p:spPr>
          <a:xfrm>
            <a:off x="3458436" y="5543288"/>
            <a:ext cx="5326062" cy="115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друг у друга правильность построения схемы, решите задачу.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CF43236-5D4C-43D4-A5EE-7C4A46DDE68A}"/>
              </a:ext>
            </a:extLst>
          </p:cNvPr>
          <p:cNvSpPr txBox="1"/>
          <p:nvPr/>
        </p:nvSpPr>
        <p:spPr>
          <a:xfrm>
            <a:off x="701672" y="225005"/>
            <a:ext cx="10788656" cy="2177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95000"/>
              </a:lnSpc>
              <a:spcAft>
                <a:spcPts val="30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2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95000"/>
              </a:lnSpc>
              <a:spcAft>
                <a:spcPts val="3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Павел со скоростью 9 км/ч и Сергей со скоростью </a:t>
            </a:r>
            <a:b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км/ч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одновременно выехали навстречу друг другу </a:t>
            </a:r>
            <a:b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встретились через 2 ч. Какое расстояние проехали мальчики вместе?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6757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282968" y="4774161"/>
            <a:ext cx="7626064" cy="187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друг </a:t>
            </a:r>
            <a:r>
              <a:rPr lang="ru-RU" sz="2400" b="1" dirty="0">
                <a:solidFill>
                  <a:schemeClr val="tx1"/>
                </a:solidFill>
              </a:rPr>
              <a:t>у друга правильность решения задачи.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Подумайте, что произойдёт с </a:t>
            </a:r>
            <a:r>
              <a:rPr lang="ru-RU" sz="2400" b="1" dirty="0">
                <a:solidFill>
                  <a:srgbClr val="FF0000"/>
                </a:solidFill>
              </a:rPr>
              <a:t>расстоянием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</a:p>
          <a:p>
            <a:pPr lvl="0" algn="ctr"/>
            <a:r>
              <a:rPr lang="ru-RU" sz="2400" b="1" dirty="0" smtClean="0">
                <a:solidFill>
                  <a:schemeClr val="tx1"/>
                </a:solidFill>
              </a:rPr>
              <a:t>если </a:t>
            </a:r>
            <a:r>
              <a:rPr lang="ru-RU" sz="2400" b="1" dirty="0" smtClean="0">
                <a:solidFill>
                  <a:srgbClr val="FF0000"/>
                </a:solidFill>
              </a:rPr>
              <a:t>время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движения останется </a:t>
            </a:r>
            <a:r>
              <a:rPr lang="ru-RU" sz="2400" b="1" dirty="0">
                <a:solidFill>
                  <a:srgbClr val="FF0000"/>
                </a:solidFill>
              </a:rPr>
              <a:t>прежним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а </a:t>
            </a:r>
            <a:r>
              <a:rPr lang="ru-RU" sz="2400" b="1" dirty="0">
                <a:solidFill>
                  <a:srgbClr val="FF0000"/>
                </a:solidFill>
              </a:rPr>
              <a:t>скорости движения увеличатся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7F57CC9-6B2A-4C84-B741-DB5ED6F2A25C}"/>
              </a:ext>
            </a:extLst>
          </p:cNvPr>
          <p:cNvSpPr txBox="1"/>
          <p:nvPr/>
        </p:nvSpPr>
        <p:spPr>
          <a:xfrm>
            <a:off x="3580280" y="712278"/>
            <a:ext cx="5031441" cy="2691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 ∙ 2 = 18 (км)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 ∙ 2 = 14 (км)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18 + 14 = 32 (км)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расстояние 32 км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6859253-8898-495C-B8AE-4361565091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4025153"/>
            <a:ext cx="2127431" cy="26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2095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953871" y="5798331"/>
            <a:ext cx="6284259" cy="9015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сравните </a:t>
            </a:r>
            <a:r>
              <a:rPr lang="ru-RU" sz="2400" b="1" dirty="0">
                <a:solidFill>
                  <a:srgbClr val="FF0000"/>
                </a:solidFill>
              </a:rPr>
              <a:t>условия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задач 1</a:t>
            </a:r>
            <a:r>
              <a:rPr lang="ru-RU" sz="2400" b="1" dirty="0">
                <a:solidFill>
                  <a:schemeClr val="tx1"/>
                </a:solidFill>
              </a:rPr>
              <a:t> и </a:t>
            </a:r>
            <a:r>
              <a:rPr lang="ru-RU" sz="2400" b="1" dirty="0">
                <a:solidFill>
                  <a:srgbClr val="FF0000"/>
                </a:solidFill>
              </a:rPr>
              <a:t>2</a:t>
            </a:r>
            <a:r>
              <a:rPr lang="ru-RU" sz="2400" b="1" dirty="0">
                <a:solidFill>
                  <a:schemeClr val="tx1"/>
                </a:solidFill>
              </a:rPr>
              <a:t> и </a:t>
            </a:r>
            <a:r>
              <a:rPr lang="ru-RU" sz="2400" b="1" dirty="0">
                <a:solidFill>
                  <a:srgbClr val="FF0000"/>
                </a:solidFill>
              </a:rPr>
              <a:t>их решения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7F57CC9-6B2A-4C84-B741-DB5ED6F2A25C}"/>
              </a:ext>
            </a:extLst>
          </p:cNvPr>
          <p:cNvSpPr txBox="1"/>
          <p:nvPr/>
        </p:nvSpPr>
        <p:spPr>
          <a:xfrm>
            <a:off x="746949" y="3011403"/>
            <a:ext cx="4485451" cy="1906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1) 9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∙ 2 = 18 (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км)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7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∙ 2 = 14 (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км)</a:t>
            </a:r>
          </a:p>
          <a:p>
            <a:pPr algn="just">
              <a:lnSpc>
                <a:spcPct val="107000"/>
              </a:lnSpc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+ 14 =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32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(км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расстояние 32 км.                </a:t>
            </a:r>
            <a:endParaRPr lang="ru-RU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8FB2583-2073-48A0-8083-127F0376236C}"/>
              </a:ext>
            </a:extLst>
          </p:cNvPr>
          <p:cNvSpPr txBox="1"/>
          <p:nvPr/>
        </p:nvSpPr>
        <p:spPr>
          <a:xfrm>
            <a:off x="746949" y="712278"/>
            <a:ext cx="5053921" cy="21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spcAft>
                <a:spcPts val="300"/>
              </a:spcAft>
            </a:pP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1.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Кристина со скоростью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км/ч и Ольга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скоростью 7 км/ч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одновременно выехали с одного пункта в противоположных направлениях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Какое расстояние будет между ними через 2 ч?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39FD239-2312-4711-B205-9A9ED9DE8CC2}"/>
              </a:ext>
            </a:extLst>
          </p:cNvPr>
          <p:cNvSpPr txBox="1"/>
          <p:nvPr/>
        </p:nvSpPr>
        <p:spPr>
          <a:xfrm>
            <a:off x="6172199" y="712278"/>
            <a:ext cx="5361188" cy="2197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spcAft>
                <a:spcPts val="300"/>
              </a:spcAft>
            </a:pP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2.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Павел со скоростью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км/ч и Сергей со скоростью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км/ч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одновременно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выехали навстречу друг другу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встретились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2 ч. Какое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проехали мальчики вместе?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97186" y="3011403"/>
            <a:ext cx="453585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9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∙ 2 = 18 (км)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7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∙ 2 = 14 (км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18 + 14 = 32 (км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 расстояние 32 км.</a:t>
            </a:r>
            <a:endParaRPr lang="ru-RU" sz="28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03891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69989023"/>
      </p:ext>
    </p:extLst>
  </p:cSld>
  <p:clrMapOvr>
    <a:masterClrMapping/>
  </p:clrMapOvr>
  <p:transition spd="slow" advClick="0">
    <p:wipe/>
  </p:transition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2196CA-8D48-47B0-9C8C-268F70368960}">
  <ds:schemaRefs>
    <ds:schemaRef ds:uri="http://schemas.microsoft.com/sharepoint/v3"/>
    <ds:schemaRef ds:uri="http://schemas.openxmlformats.org/package/2006/metadata/core-properties"/>
    <ds:schemaRef ds:uri="http://purl.org/dc/terms/"/>
    <ds:schemaRef ds:uri="2547570a-e5f4-4946-a4c3-82580e42479e"/>
    <ds:schemaRef ds:uri="http://www.w3.org/XML/1998/namespace"/>
    <ds:schemaRef ds:uri="http://schemas.microsoft.com/office/2006/documentManagement/types"/>
    <ds:schemaRef ds:uri="http://purl.org/dc/elements/1.1/"/>
    <ds:schemaRef ds:uri="6ee78bd2-4339-4042-adc0-bcc646419980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43545</TotalTime>
  <Words>688</Words>
  <Application>Microsoft Office PowerPoint</Application>
  <PresentationFormat>Произвольный</PresentationFormat>
  <Paragraphs>178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Тема1</vt:lpstr>
      <vt:lpstr>Знакомство учащихся с задачами на встречное движение   (на нахождение расстояния) в III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540</cp:revision>
  <dcterms:created xsi:type="dcterms:W3CDTF">2022-11-26T19:01:26Z</dcterms:created>
  <dcterms:modified xsi:type="dcterms:W3CDTF">2026-01-28T14:06:18Z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