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7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0000"/>
    <a:srgbClr val="B846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940675A-B579-460E-94D1-54222C63F5DA}" styleName="No Style, Table Grid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dk1"/>
              </a:solidFill>
            </a:ln>
          </a:left>
          <a:right>
            <a:ln w="12700">
              <a:solidFill>
                <a:schemeClr val="dk1"/>
              </a:solidFill>
            </a:ln>
          </a:right>
          <a:top>
            <a:ln w="12700">
              <a:solidFill>
                <a:schemeClr val="dk1"/>
              </a:solidFill>
            </a:ln>
          </a:top>
          <a:bottom>
            <a:ln w="12700">
              <a:solidFill>
                <a:schemeClr val="dk1"/>
              </a:solidFill>
            </a:ln>
          </a:bottom>
          <a:insideH>
            <a:ln w="12700">
              <a:solidFill>
                <a:schemeClr val="dk1"/>
              </a:solidFill>
            </a:ln>
          </a:insideH>
          <a:insideV>
            <a:ln w="12700">
              <a:solidFill>
                <a:schemeClr val="dk1"/>
              </a:solidFill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lt1"/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/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/>
          </a:solidFill>
        </a:fill>
      </a:tcStyle>
    </a:lastCol>
    <a:fir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/>
          </a:solidFill>
        </a:fill>
      </a:tcStyle>
    </a:firstCol>
    <a:lastRow>
      <a:tcTxStyle b="on">
        <a:fontRef idx="minor">
          <a:prstClr val="black"/>
        </a:fontRef>
        <a:schemeClr val="dk1"/>
      </a:tcTxStyle>
      <a:tcStyle>
        <a:tcBdr>
          <a:top>
            <a:ln w="12700">
              <a:solidFill>
                <a:schemeClr val="lt1"/>
              </a:solidFill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dk1"/>
      </a:tcTxStyle>
      <a:tcStyle>
        <a:tcBdr>
          <a:bottom>
            <a:ln w="12700">
              <a:solidFill>
                <a:schemeClr val="dk1"/>
              </a:solidFill>
            </a:ln>
          </a:bottom>
        </a:tcBdr>
        <a:fill>
          <a:solidFill>
            <a:schemeClr val="l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25" d="100"/>
          <a:sy n="125" d="100"/>
        </p:scale>
        <p:origin x="2880" y="24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1ECD3CC-8640-4E10-BD88-F24B393DB575}" type="datetimeFigureOut">
              <a:rPr lang="ru-RU"/>
              <a:t>29.12.2025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822E4D7-2985-41E3-B7FE-61017FB502F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1ECD3CC-8640-4E10-BD88-F24B393DB575}" type="datetimeFigureOut">
              <a:rPr lang="ru-RU"/>
              <a:t>29.12.2025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822E4D7-2985-41E3-B7FE-61017FB502F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1ECD3CC-8640-4E10-BD88-F24B393DB575}" type="datetimeFigureOut">
              <a:rPr lang="ru-RU"/>
              <a:t>29.12.2025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822E4D7-2985-41E3-B7FE-61017FB502F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1ECD3CC-8640-4E10-BD88-F24B393DB575}" type="datetimeFigureOut">
              <a:rPr lang="ru-RU"/>
              <a:t>29.12.2025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822E4D7-2985-41E3-B7FE-61017FB502F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1ECD3CC-8640-4E10-BD88-F24B393DB575}" type="datetimeFigureOut">
              <a:rPr lang="ru-RU"/>
              <a:t>29.12.2025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822E4D7-2985-41E3-B7FE-61017FB502F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1ECD3CC-8640-4E10-BD88-F24B393DB575}" type="datetimeFigureOut">
              <a:rPr lang="ru-RU"/>
              <a:t>29.12.2025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822E4D7-2985-41E3-B7FE-61017FB502F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1ECD3CC-8640-4E10-BD88-F24B393DB575}" type="datetimeFigureOut">
              <a:rPr lang="ru-RU"/>
              <a:t>29.12.2025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822E4D7-2985-41E3-B7FE-61017FB502F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1ECD3CC-8640-4E10-BD88-F24B393DB575}" type="datetimeFigureOut">
              <a:rPr lang="ru-RU"/>
              <a:t>29.12.2025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822E4D7-2985-41E3-B7FE-61017FB502F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1ECD3CC-8640-4E10-BD88-F24B393DB575}" type="datetimeFigureOut">
              <a:rPr lang="ru-RU"/>
              <a:t>29.12.2025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822E4D7-2985-41E3-B7FE-61017FB502F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1ECD3CC-8640-4E10-BD88-F24B393DB575}" type="datetimeFigureOut">
              <a:rPr lang="ru-RU"/>
              <a:t>29.12.2025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822E4D7-2985-41E3-B7FE-61017FB502F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1ECD3CC-8640-4E10-BD88-F24B393DB575}" type="datetimeFigureOut">
              <a:rPr lang="ru-RU"/>
              <a:t>29.12.2025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822E4D7-2985-41E3-B7FE-61017FB502F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1ECD3CC-8640-4E10-BD88-F24B393DB575}" type="datetimeFigureOut">
              <a:rPr lang="ru-RU"/>
              <a:t>29.12.2025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822E4D7-2985-41E3-B7FE-61017FB502FF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42475" y="365125"/>
            <a:ext cx="10411325" cy="58118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072327" y="3375727"/>
            <a:ext cx="421026" cy="607666"/>
          </a:xfrm>
          <a:prstGeom prst="round2DiagRect">
            <a:avLst>
              <a:gd name="adj1" fmla="val 16667"/>
              <a:gd name="adj2" fmla="val 0"/>
            </a:avLst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2541" y="4224630"/>
            <a:ext cx="3000904" cy="2376115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5015346" y="1642397"/>
            <a:ext cx="6913014" cy="5164466"/>
            <a:chOff x="4747558" y="1260818"/>
            <a:chExt cx="7289705" cy="5544962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25000"/>
                      </a14:imgEffect>
                    </a14:imgLayer>
                  </a14:imgProps>
                </a:ext>
              </a:extLst>
            </a:blip>
            <a:stretch/>
          </p:blipFill>
          <p:spPr bwMode="auto">
            <a:xfrm>
              <a:off x="5388790" y="1260818"/>
              <a:ext cx="6648473" cy="5544962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7467414" y="3992477"/>
              <a:ext cx="604483" cy="786969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9"/>
            <a:stretch/>
          </p:blipFill>
          <p:spPr bwMode="auto">
            <a:xfrm>
              <a:off x="10021209" y="5117600"/>
              <a:ext cx="624195" cy="873242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0"/>
            <a:stretch/>
          </p:blipFill>
          <p:spPr bwMode="auto">
            <a:xfrm>
              <a:off x="9863500" y="2521634"/>
              <a:ext cx="638434" cy="827321"/>
            </a:xfrm>
            <a:prstGeom prst="round2DiagRect">
              <a:avLst>
                <a:gd name="adj1" fmla="val 16667"/>
                <a:gd name="adj2" fmla="val 0"/>
              </a:avLst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1"/>
            <a:stretch/>
          </p:blipFill>
          <p:spPr bwMode="auto">
            <a:xfrm>
              <a:off x="8490997" y="4361814"/>
              <a:ext cx="581329" cy="802087"/>
            </a:xfrm>
            <a:prstGeom prst="round2DiagRect">
              <a:avLst>
                <a:gd name="adj1" fmla="val 16667"/>
                <a:gd name="adj2" fmla="val 0"/>
              </a:avLst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12"/>
            <a:stretch/>
          </p:blipFill>
          <p:spPr bwMode="auto">
            <a:xfrm>
              <a:off x="10267740" y="3665318"/>
              <a:ext cx="551579" cy="874647"/>
            </a:xfrm>
            <a:prstGeom prst="round2DiagRect">
              <a:avLst>
                <a:gd name="adj1" fmla="val 16667"/>
                <a:gd name="adj2" fmla="val 0"/>
              </a:avLst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13"/>
            <a:stretch/>
          </p:blipFill>
          <p:spPr bwMode="auto">
            <a:xfrm>
              <a:off x="7935915" y="2880912"/>
              <a:ext cx="535938" cy="792504"/>
            </a:xfrm>
            <a:prstGeom prst="round2DiagRect">
              <a:avLst>
                <a:gd name="adj1" fmla="val 16667"/>
                <a:gd name="adj2" fmla="val 0"/>
              </a:avLst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14"/>
            <a:stretch/>
          </p:blipFill>
          <p:spPr bwMode="auto">
            <a:xfrm>
              <a:off x="4747558" y="5304017"/>
              <a:ext cx="2062853" cy="1493587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5"/>
            <a:stretch/>
          </p:blipFill>
          <p:spPr bwMode="auto">
            <a:xfrm>
              <a:off x="7615245" y="5328919"/>
              <a:ext cx="554721" cy="749110"/>
            </a:xfrm>
            <a:prstGeom prst="round2DiagRect">
              <a:avLst>
                <a:gd name="adj1" fmla="val 16667"/>
                <a:gd name="adj2" fmla="val 0"/>
              </a:avLst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6"/>
            <a:stretch/>
          </p:blipFill>
          <p:spPr bwMode="auto">
            <a:xfrm>
              <a:off x="8971725" y="5535292"/>
              <a:ext cx="482753" cy="763272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7"/>
            <a:stretch/>
          </p:blipFill>
          <p:spPr bwMode="auto">
            <a:xfrm>
              <a:off x="9521857" y="4346341"/>
              <a:ext cx="477322" cy="661534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8"/>
            <a:stretch/>
          </p:blipFill>
          <p:spPr bwMode="auto">
            <a:xfrm>
              <a:off x="9014593" y="3313684"/>
              <a:ext cx="536494" cy="792549"/>
            </a:xfrm>
            <a:prstGeom prst="rect">
              <a:avLst/>
            </a:prstGeom>
          </p:spPr>
        </p:pic>
      </p:grpSp>
      <p:sp>
        <p:nvSpPr>
          <p:cNvPr id="10" name="Прямоугольник 9"/>
          <p:cNvSpPr/>
          <p:nvPr/>
        </p:nvSpPr>
        <p:spPr bwMode="auto">
          <a:xfrm>
            <a:off x="31477" y="1"/>
            <a:ext cx="12160523" cy="2521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КВЕСТ-ИГРА</a:t>
            </a:r>
            <a:endParaRPr dirty="0"/>
          </a:p>
          <a:p>
            <a:pPr algn="ctr"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ДЛЯ УЧАЩИХСЯ </a:t>
            </a:r>
            <a:r>
              <a:rPr lang="en-US" sz="28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III</a:t>
            </a:r>
            <a:r>
              <a:rPr lang="ru-RU" sz="28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, </a:t>
            </a:r>
            <a:r>
              <a:rPr lang="en-US" sz="28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IV</a:t>
            </a:r>
            <a:r>
              <a:rPr lang="ru-RU" sz="28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КЛАССОВ</a:t>
            </a:r>
            <a:endParaRPr dirty="0"/>
          </a:p>
          <a:p>
            <a:pPr algn="ctr">
              <a:defRPr/>
            </a:pPr>
            <a:r>
              <a:rPr lang="ru-RU" sz="4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«ИМЕНА ГЕРОЕВ НА КАРТЕ </a:t>
            </a:r>
            <a:r>
              <a:rPr lang="ru-RU" sz="4400" b="1" dirty="0">
                <a:solidFill>
                  <a:schemeClr val="tx1"/>
                </a:solidFill>
                <a:latin typeface="Times New Roman"/>
                <a:cs typeface="Times New Roman"/>
              </a:rPr>
              <a:t>БЕЛАРУСИ</a:t>
            </a:r>
            <a:r>
              <a:rPr lang="ru-RU" sz="4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»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6531195" y="708989"/>
            <a:ext cx="5429252" cy="544002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122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боёв, которые провела бригада К. С.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Заслонова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15 июля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1942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по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июня 1944 г., фашистам причинён следующий урон: убито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7873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вражеских солдата и офицера, взято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плен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2139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гитлеровцев, взорвано 12 230 рельсов, спущено под откос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218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воинских эшелонов, разбито 104 паровоза, 1191 вагон с живой силой и техникой врага, взорвано 40 мостов,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596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автомашин и бронемашин, уничтожено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 с боеприпасами, разрушено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промышленных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предпри-ятий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железнодорожные станции, сбит самолёт, выведены из строя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танка.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31553" y="1264770"/>
            <a:ext cx="6068089" cy="4328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cxnSp>
        <p:nvCxnSpPr>
          <p:cNvPr id="12" name="Прямая со стрелкой 11"/>
          <p:cNvCxnSpPr>
            <a:cxnSpLocks/>
          </p:cNvCxnSpPr>
          <p:nvPr/>
        </p:nvCxnSpPr>
        <p:spPr bwMode="auto">
          <a:xfrm flipH="1">
            <a:off x="7390416" y="1077305"/>
            <a:ext cx="2498" cy="288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7219439"/>
              </p:ext>
            </p:extLst>
          </p:nvPr>
        </p:nvGraphicFramePr>
        <p:xfrm>
          <a:off x="459698" y="946066"/>
          <a:ext cx="11272604" cy="1889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5186"/>
                <a:gridCol w="805186"/>
                <a:gridCol w="805186"/>
                <a:gridCol w="805186"/>
                <a:gridCol w="805186"/>
                <a:gridCol w="805186"/>
                <a:gridCol w="805186"/>
                <a:gridCol w="805186"/>
                <a:gridCol w="805186"/>
                <a:gridCol w="805186"/>
                <a:gridCol w="805186"/>
                <a:gridCol w="805186"/>
                <a:gridCol w="805186"/>
                <a:gridCol w="805186"/>
              </a:tblGrid>
              <a:tr h="86193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b="1" dirty="0">
                          <a:latin typeface="Times New Roman"/>
                          <a:cs typeface="Times New Roman"/>
                        </a:rPr>
                        <a:t> 3    </a:t>
                      </a:r>
                      <a:endParaRPr dirty="0"/>
                    </a:p>
                    <a:p>
                      <a:pPr>
                        <a:defRPr/>
                      </a:pPr>
                      <a:r>
                        <a:rPr lang="ru-RU" sz="2800" b="1" dirty="0">
                          <a:latin typeface="Times New Roman"/>
                          <a:cs typeface="Times New Roman"/>
                        </a:rPr>
                        <a:t> 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1 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  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 1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  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6 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  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 2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  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 7 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  П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 5 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  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5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 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b="1" dirty="0">
                          <a:latin typeface="Times New Roman"/>
                          <a:cs typeface="Times New Roman"/>
                        </a:rPr>
                        <a:t>1 </a:t>
                      </a:r>
                      <a:endParaRPr dirty="0"/>
                    </a:p>
                    <a:p>
                      <a:pPr>
                        <a:defRPr/>
                      </a:pPr>
                      <a:r>
                        <a:rPr lang="ru-RU" sz="2800" b="1" dirty="0">
                          <a:latin typeface="Times New Roman"/>
                          <a:cs typeface="Times New Roman"/>
                        </a:rPr>
                        <a:t> 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 1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 Л           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2 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 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 2 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 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1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 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1 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  Д</a:t>
                      </a:r>
                    </a:p>
                  </a:txBody>
                  <a:tcPr/>
                </a:tc>
              </a:tr>
              <a:tr h="86193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b="1" dirty="0">
                          <a:latin typeface="Times New Roman"/>
                          <a:cs typeface="Times New Roman"/>
                        </a:rPr>
                        <a:t>1 </a:t>
                      </a:r>
                      <a:endParaRPr dirty="0"/>
                    </a:p>
                    <a:p>
                      <a:pPr>
                        <a:defRPr/>
                      </a:pPr>
                      <a:r>
                        <a:rPr lang="ru-RU" sz="2800" b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2800" b="1" dirty="0" smtClean="0">
                          <a:latin typeface="Times New Roman"/>
                          <a:cs typeface="Times New Roman"/>
                        </a:rPr>
                        <a:t>В</a:t>
                      </a:r>
                      <a:endParaRPr lang="ru-RU" sz="28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15 </a:t>
                      </a:r>
                    </a:p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 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 1 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  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1 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 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1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 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b="1" dirty="0">
                          <a:latin typeface="Times New Roman"/>
                          <a:cs typeface="Times New Roman"/>
                        </a:rPr>
                        <a:t>1 </a:t>
                      </a:r>
                      <a:endParaRPr dirty="0"/>
                    </a:p>
                    <a:p>
                      <a:pPr>
                        <a:defRPr/>
                      </a:pPr>
                      <a:r>
                        <a:rPr lang="ru-RU" sz="2800" b="1" dirty="0">
                          <a:latin typeface="Times New Roman"/>
                          <a:cs typeface="Times New Roman"/>
                        </a:rPr>
                        <a:t> 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2 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2 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 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1 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5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 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2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 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6 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2800" b="1">
                          <a:latin typeface="Times New Roman"/>
                          <a:cs typeface="Times New Roman"/>
                        </a:rPr>
                        <a:t> 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b="1" dirty="0">
                          <a:latin typeface="Times New Roman"/>
                          <a:cs typeface="Times New Roman"/>
                        </a:rPr>
                        <a:t>1 </a:t>
                      </a:r>
                      <a:endParaRPr dirty="0"/>
                    </a:p>
                    <a:p>
                      <a:pPr>
                        <a:defRPr/>
                      </a:pPr>
                      <a:r>
                        <a:rPr lang="ru-RU" sz="2800" b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2800" b="1" dirty="0" smtClean="0">
                          <a:latin typeface="Times New Roman"/>
                          <a:cs typeface="Times New Roman"/>
                        </a:rPr>
                        <a:t>*</a:t>
                      </a:r>
                      <a:endParaRPr lang="ru-RU" sz="28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b="1" dirty="0">
                          <a:latin typeface="Times New Roman"/>
                          <a:cs typeface="Times New Roman"/>
                        </a:rPr>
                        <a:t>1 </a:t>
                      </a:r>
                      <a:endParaRPr dirty="0"/>
                    </a:p>
                    <a:p>
                      <a:pPr>
                        <a:defRPr/>
                      </a:pPr>
                      <a:r>
                        <a:rPr lang="ru-RU" sz="2800" b="1" dirty="0">
                          <a:latin typeface="Times New Roman"/>
                          <a:cs typeface="Times New Roman"/>
                        </a:rPr>
                        <a:t> Г</a:t>
                      </a: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1" name="Прямая со стрелкой 20"/>
          <p:cNvCxnSpPr>
            <a:cxnSpLocks/>
          </p:cNvCxnSpPr>
          <p:nvPr/>
        </p:nvCxnSpPr>
        <p:spPr bwMode="auto">
          <a:xfrm flipH="1" flipV="1">
            <a:off x="971859" y="1097123"/>
            <a:ext cx="2498" cy="252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cxnSpLocks/>
          </p:cNvCxnSpPr>
          <p:nvPr/>
        </p:nvCxnSpPr>
        <p:spPr bwMode="auto">
          <a:xfrm flipH="1">
            <a:off x="9610977" y="2181307"/>
            <a:ext cx="288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cxnSpLocks/>
          </p:cNvCxnSpPr>
          <p:nvPr/>
        </p:nvCxnSpPr>
        <p:spPr bwMode="auto">
          <a:xfrm>
            <a:off x="1646419" y="1203305"/>
            <a:ext cx="288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cxnSpLocks/>
          </p:cNvCxnSpPr>
          <p:nvPr/>
        </p:nvCxnSpPr>
        <p:spPr bwMode="auto">
          <a:xfrm>
            <a:off x="8017721" y="2145992"/>
            <a:ext cx="288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cxnSpLocks/>
          </p:cNvCxnSpPr>
          <p:nvPr/>
        </p:nvCxnSpPr>
        <p:spPr bwMode="auto">
          <a:xfrm flipH="1" flipV="1">
            <a:off x="2565598" y="2029636"/>
            <a:ext cx="2498" cy="252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>
            <a:cxnSpLocks/>
          </p:cNvCxnSpPr>
          <p:nvPr/>
        </p:nvCxnSpPr>
        <p:spPr bwMode="auto">
          <a:xfrm flipH="1" flipV="1">
            <a:off x="4208272" y="2029636"/>
            <a:ext cx="2498" cy="252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cxnSpLocks/>
          </p:cNvCxnSpPr>
          <p:nvPr/>
        </p:nvCxnSpPr>
        <p:spPr bwMode="auto">
          <a:xfrm>
            <a:off x="6500860" y="2134081"/>
            <a:ext cx="288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cxnSpLocks/>
          </p:cNvCxnSpPr>
          <p:nvPr/>
        </p:nvCxnSpPr>
        <p:spPr bwMode="auto">
          <a:xfrm>
            <a:off x="8058868" y="1185973"/>
            <a:ext cx="288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cxnSpLocks/>
          </p:cNvCxnSpPr>
          <p:nvPr/>
        </p:nvCxnSpPr>
        <p:spPr bwMode="auto">
          <a:xfrm flipH="1">
            <a:off x="11259767" y="2145334"/>
            <a:ext cx="288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cxnSpLocks/>
          </p:cNvCxnSpPr>
          <p:nvPr/>
        </p:nvCxnSpPr>
        <p:spPr bwMode="auto">
          <a:xfrm flipH="1">
            <a:off x="4820026" y="2155636"/>
            <a:ext cx="288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>
            <a:cxnSpLocks/>
          </p:cNvCxnSpPr>
          <p:nvPr/>
        </p:nvCxnSpPr>
        <p:spPr bwMode="auto">
          <a:xfrm>
            <a:off x="2612378" y="1077305"/>
            <a:ext cx="0" cy="288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cxnSpLocks/>
          </p:cNvCxnSpPr>
          <p:nvPr/>
        </p:nvCxnSpPr>
        <p:spPr bwMode="auto">
          <a:xfrm>
            <a:off x="5898630" y="1097123"/>
            <a:ext cx="0" cy="288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>
            <a:cxnSpLocks/>
          </p:cNvCxnSpPr>
          <p:nvPr/>
        </p:nvCxnSpPr>
        <p:spPr bwMode="auto">
          <a:xfrm>
            <a:off x="10505606" y="2008081"/>
            <a:ext cx="0" cy="288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>
            <a:cxnSpLocks/>
          </p:cNvCxnSpPr>
          <p:nvPr/>
        </p:nvCxnSpPr>
        <p:spPr bwMode="auto">
          <a:xfrm>
            <a:off x="10654604" y="1061479"/>
            <a:ext cx="0" cy="288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>
            <a:cxnSpLocks/>
          </p:cNvCxnSpPr>
          <p:nvPr/>
        </p:nvCxnSpPr>
        <p:spPr bwMode="auto">
          <a:xfrm flipH="1">
            <a:off x="3245370" y="2179847"/>
            <a:ext cx="288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>
            <a:cxnSpLocks/>
          </p:cNvCxnSpPr>
          <p:nvPr/>
        </p:nvCxnSpPr>
        <p:spPr bwMode="auto">
          <a:xfrm flipH="1">
            <a:off x="11259767" y="1197235"/>
            <a:ext cx="288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cxnSpLocks/>
          </p:cNvCxnSpPr>
          <p:nvPr/>
        </p:nvCxnSpPr>
        <p:spPr bwMode="auto">
          <a:xfrm flipH="1" flipV="1">
            <a:off x="9014214" y="2008081"/>
            <a:ext cx="2498" cy="252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>
            <a:cxnSpLocks/>
          </p:cNvCxnSpPr>
          <p:nvPr/>
        </p:nvCxnSpPr>
        <p:spPr bwMode="auto">
          <a:xfrm flipH="1" flipV="1">
            <a:off x="4267888" y="1098925"/>
            <a:ext cx="2498" cy="252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>
            <a:cxnSpLocks/>
          </p:cNvCxnSpPr>
          <p:nvPr/>
        </p:nvCxnSpPr>
        <p:spPr bwMode="auto">
          <a:xfrm flipH="1" flipV="1">
            <a:off x="5793030" y="2019334"/>
            <a:ext cx="2498" cy="252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>
            <a:cxnSpLocks/>
          </p:cNvCxnSpPr>
          <p:nvPr/>
        </p:nvCxnSpPr>
        <p:spPr bwMode="auto">
          <a:xfrm>
            <a:off x="4884295" y="1203305"/>
            <a:ext cx="288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>
            <a:cxnSpLocks/>
          </p:cNvCxnSpPr>
          <p:nvPr/>
        </p:nvCxnSpPr>
        <p:spPr bwMode="auto">
          <a:xfrm>
            <a:off x="3245370" y="1237014"/>
            <a:ext cx="288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>
            <a:cxnSpLocks/>
          </p:cNvCxnSpPr>
          <p:nvPr/>
        </p:nvCxnSpPr>
        <p:spPr bwMode="auto">
          <a:xfrm flipH="1" flipV="1">
            <a:off x="7371539" y="2037024"/>
            <a:ext cx="2498" cy="252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>
            <a:cxnSpLocks/>
          </p:cNvCxnSpPr>
          <p:nvPr/>
        </p:nvCxnSpPr>
        <p:spPr bwMode="auto">
          <a:xfrm flipH="1">
            <a:off x="9697043" y="1237014"/>
            <a:ext cx="288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>
            <a:cxnSpLocks/>
          </p:cNvCxnSpPr>
          <p:nvPr/>
        </p:nvCxnSpPr>
        <p:spPr bwMode="auto">
          <a:xfrm flipH="1">
            <a:off x="1723537" y="2179847"/>
            <a:ext cx="288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Рисунок 6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048484" y="3031148"/>
            <a:ext cx="5472535" cy="3646582"/>
          </a:xfrm>
          <a:prstGeom prst="rect">
            <a:avLst/>
          </a:prstGeom>
        </p:spPr>
      </p:pic>
      <p:cxnSp>
        <p:nvCxnSpPr>
          <p:cNvPr id="71" name="Прямая со стрелкой 70"/>
          <p:cNvCxnSpPr>
            <a:cxnSpLocks/>
          </p:cNvCxnSpPr>
          <p:nvPr/>
        </p:nvCxnSpPr>
        <p:spPr bwMode="auto">
          <a:xfrm>
            <a:off x="6500860" y="1237014"/>
            <a:ext cx="288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>
            <a:cxnSpLocks/>
          </p:cNvCxnSpPr>
          <p:nvPr/>
        </p:nvCxnSpPr>
        <p:spPr bwMode="auto">
          <a:xfrm flipH="1">
            <a:off x="9061553" y="1077305"/>
            <a:ext cx="2498" cy="288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>
            <a:cxnSpLocks/>
          </p:cNvCxnSpPr>
          <p:nvPr/>
        </p:nvCxnSpPr>
        <p:spPr bwMode="auto">
          <a:xfrm flipH="1">
            <a:off x="951877" y="2035847"/>
            <a:ext cx="2498" cy="288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70982" y="3156389"/>
            <a:ext cx="4706520" cy="31397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679079" y="3031148"/>
            <a:ext cx="2456901" cy="938865"/>
          </a:xfrm>
          <a:prstGeom prst="rect">
            <a:avLst/>
          </a:prstGeom>
        </p:spPr>
      </p:pic>
      <p:sp>
        <p:nvSpPr>
          <p:cNvPr id="35" name="Овал 34"/>
          <p:cNvSpPr/>
          <p:nvPr/>
        </p:nvSpPr>
        <p:spPr bwMode="auto">
          <a:xfrm>
            <a:off x="6455781" y="4726245"/>
            <a:ext cx="120954" cy="11992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64891" y="1825625"/>
            <a:ext cx="11677338" cy="435133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dirty="0"/>
              <a:t>          </a:t>
            </a:r>
          </a:p>
        </p:txBody>
      </p:sp>
      <p:sp>
        <p:nvSpPr>
          <p:cNvPr id="5" name="Объект 2"/>
          <p:cNvSpPr txBox="1"/>
          <p:nvPr/>
        </p:nvSpPr>
        <p:spPr bwMode="auto">
          <a:xfrm>
            <a:off x="435538" y="1647865"/>
            <a:ext cx="11320924" cy="443386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	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декабря 1920 г.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рождения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Симский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завод, Челябинская губерния,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смерти	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июня 1944 г.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смерти	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Мирадино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Бобруйский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Могилёвская область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 войск	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бронетанковые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механизированные войска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Звание		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гвардии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капитан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		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16-я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гвардейская танковая бригада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	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1-го танкового батальона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	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Союза,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 Ленина, орден Красного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ордены Отечественной войны 1-й и 2-й степеней, орден Красной Звезды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честь Н. А.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Изюмова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деревня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Дуриничи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Бобруйского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переименована в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Изюмово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названы улица и школа, установлен памятник в г. Аша, названа улица в Боярах.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/>
        </p:blipFill>
        <p:spPr bwMode="auto">
          <a:xfrm flipH="1">
            <a:off x="10094139" y="129150"/>
            <a:ext cx="1966714" cy="2517068"/>
          </a:xfrm>
          <a:prstGeom prst="round2DiagRect">
            <a:avLst>
              <a:gd name="adj1" fmla="val 16667"/>
              <a:gd name="adj2" fmla="val 0"/>
            </a:avLst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3868467" y="0"/>
            <a:ext cx="445506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Изюмов</a:t>
            </a:r>
            <a:endParaRPr lang="ru-RU" sz="36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Николай Андреевич</a:t>
            </a:r>
            <a:endParaRPr lang="ru-RU" sz="3600" b="1" i="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3653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 bwMode="auto">
          <a:xfrm>
            <a:off x="404108" y="882443"/>
            <a:ext cx="2323476" cy="914400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 dirty="0">
                <a:solidFill>
                  <a:srgbClr val="B40000"/>
                </a:solidFill>
                <a:latin typeface="Times New Roman"/>
                <a:cs typeface="Times New Roman"/>
              </a:rPr>
              <a:t>50 м   </a:t>
            </a:r>
            <a:endParaRPr dirty="0">
              <a:solidFill>
                <a:srgbClr val="B40000"/>
              </a:solidFill>
            </a:endParaRPr>
          </a:p>
          <a:p>
            <a:pPr algn="ctr">
              <a:defRPr/>
            </a:pPr>
            <a:r>
              <a:rPr lang="ru-RU" sz="2000" b="1" dirty="0">
                <a:solidFill>
                  <a:srgbClr val="B40000"/>
                </a:solidFill>
                <a:latin typeface="Times New Roman"/>
                <a:cs typeface="Times New Roman"/>
              </a:rPr>
              <a:t>БЛУДИМ</a:t>
            </a: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325516" y="2382760"/>
            <a:ext cx="2323476" cy="914400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rgbClr val="B40000"/>
                </a:solidFill>
                <a:latin typeface="Times New Roman"/>
                <a:cs typeface="Times New Roman"/>
              </a:rPr>
              <a:t>50 дм   МНОГОВЕРШ</a:t>
            </a:r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381000" y="3811078"/>
            <a:ext cx="2332220" cy="914400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rgbClr val="B40000"/>
                </a:solidFill>
                <a:latin typeface="Times New Roman"/>
                <a:cs typeface="Times New Roman"/>
              </a:rPr>
              <a:t>50 000 см</a:t>
            </a:r>
            <a:endParaRPr>
              <a:solidFill>
                <a:srgbClr val="B40000"/>
              </a:solidFill>
            </a:endParaRPr>
          </a:p>
          <a:p>
            <a:pPr algn="ctr">
              <a:defRPr/>
            </a:pPr>
            <a:r>
              <a:rPr lang="ru-RU" sz="2000" b="1">
                <a:solidFill>
                  <a:srgbClr val="B40000"/>
                </a:solidFill>
                <a:latin typeface="Times New Roman"/>
                <a:cs typeface="Times New Roman"/>
              </a:rPr>
              <a:t>РЫЛОВИЧИ</a:t>
            </a:r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381000" y="5192101"/>
            <a:ext cx="2332220" cy="914400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rgbClr val="B40000"/>
                </a:solidFill>
                <a:latin typeface="Times New Roman"/>
                <a:cs typeface="Times New Roman"/>
              </a:rPr>
              <a:t>500 мм</a:t>
            </a:r>
            <a:endParaRPr>
              <a:solidFill>
                <a:srgbClr val="B40000"/>
              </a:solidFill>
            </a:endParaRPr>
          </a:p>
          <a:p>
            <a:pPr algn="ctr">
              <a:defRPr/>
            </a:pPr>
            <a:r>
              <a:rPr lang="ru-RU" sz="2000" b="1">
                <a:solidFill>
                  <a:srgbClr val="B40000"/>
                </a:solidFill>
                <a:latin typeface="Times New Roman"/>
                <a:cs typeface="Times New Roman"/>
              </a:rPr>
              <a:t>КОЛБАСИЧИ</a:t>
            </a:r>
          </a:p>
        </p:txBody>
      </p:sp>
      <p:sp>
        <p:nvSpPr>
          <p:cNvPr id="18" name="Скругленный прямоугольник 17"/>
          <p:cNvSpPr/>
          <p:nvPr/>
        </p:nvSpPr>
        <p:spPr bwMode="auto">
          <a:xfrm>
            <a:off x="3505009" y="899732"/>
            <a:ext cx="2332220" cy="914400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 dirty="0">
                <a:solidFill>
                  <a:srgbClr val="B40000"/>
                </a:solidFill>
                <a:latin typeface="Times New Roman"/>
                <a:cs typeface="Times New Roman"/>
              </a:rPr>
              <a:t>500 см МИРОНЕНКИ</a:t>
            </a:r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3497459" y="2377665"/>
            <a:ext cx="2332220" cy="914400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rgbClr val="B40000"/>
                </a:solidFill>
                <a:latin typeface="Times New Roman"/>
                <a:cs typeface="Times New Roman"/>
              </a:rPr>
              <a:t>500 м</a:t>
            </a:r>
            <a:endParaRPr>
              <a:solidFill>
                <a:srgbClr val="B40000"/>
              </a:solidFill>
            </a:endParaRPr>
          </a:p>
          <a:p>
            <a:pPr algn="ctr">
              <a:defRPr/>
            </a:pPr>
            <a:r>
              <a:rPr lang="ru-RU" sz="2000" b="1">
                <a:solidFill>
                  <a:srgbClr val="B40000"/>
                </a:solidFill>
                <a:latin typeface="Times New Roman"/>
                <a:cs typeface="Times New Roman"/>
              </a:rPr>
              <a:t>НИКОНОВО</a:t>
            </a:r>
          </a:p>
        </p:txBody>
      </p:sp>
      <p:sp>
        <p:nvSpPr>
          <p:cNvPr id="20" name="Скругленный прямоугольник 19"/>
          <p:cNvSpPr/>
          <p:nvPr/>
        </p:nvSpPr>
        <p:spPr bwMode="auto">
          <a:xfrm>
            <a:off x="3552422" y="3780883"/>
            <a:ext cx="2332220" cy="914400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rgbClr val="B40000"/>
                </a:solidFill>
                <a:latin typeface="Times New Roman"/>
                <a:cs typeface="Times New Roman"/>
              </a:rPr>
              <a:t>5 дм</a:t>
            </a:r>
          </a:p>
          <a:p>
            <a:pPr algn="ctr">
              <a:defRPr/>
            </a:pPr>
            <a:r>
              <a:rPr lang="ru-RU" sz="2000" b="1">
                <a:solidFill>
                  <a:srgbClr val="B40000"/>
                </a:solidFill>
                <a:latin typeface="Times New Roman"/>
                <a:cs typeface="Times New Roman"/>
              </a:rPr>
              <a:t>ТУРЦЕВИЧИ</a:t>
            </a:r>
          </a:p>
        </p:txBody>
      </p:sp>
      <p:sp>
        <p:nvSpPr>
          <p:cNvPr id="21" name="Скругленный прямоугольник 20"/>
          <p:cNvSpPr/>
          <p:nvPr/>
        </p:nvSpPr>
        <p:spPr bwMode="auto">
          <a:xfrm>
            <a:off x="3531152" y="5205219"/>
            <a:ext cx="2332220" cy="914400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rgbClr val="B40000"/>
                </a:solidFill>
                <a:latin typeface="Times New Roman"/>
                <a:cs typeface="Times New Roman"/>
              </a:rPr>
              <a:t>50 000 мм ДЕНИСОВИЧИ</a:t>
            </a:r>
          </a:p>
        </p:txBody>
      </p:sp>
      <p:cxnSp>
        <p:nvCxnSpPr>
          <p:cNvPr id="23" name="Прямая со стрелкой 22"/>
          <p:cNvCxnSpPr>
            <a:cxnSpLocks/>
            <a:endCxn id="21" idx="1"/>
          </p:cNvCxnSpPr>
          <p:nvPr/>
        </p:nvCxnSpPr>
        <p:spPr bwMode="auto">
          <a:xfrm>
            <a:off x="2775415" y="1395225"/>
            <a:ext cx="755737" cy="42671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cxnSpLocks/>
            <a:endCxn id="20" idx="1"/>
          </p:cNvCxnSpPr>
          <p:nvPr/>
        </p:nvCxnSpPr>
        <p:spPr bwMode="auto">
          <a:xfrm flipV="1">
            <a:off x="2727496" y="4238083"/>
            <a:ext cx="824926" cy="150475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cxnSpLocks/>
          </p:cNvCxnSpPr>
          <p:nvPr/>
        </p:nvCxnSpPr>
        <p:spPr bwMode="auto">
          <a:xfrm flipV="1">
            <a:off x="2727251" y="2885346"/>
            <a:ext cx="748938" cy="145783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cxnSpLocks/>
          </p:cNvCxnSpPr>
          <p:nvPr/>
        </p:nvCxnSpPr>
        <p:spPr bwMode="auto">
          <a:xfrm flipV="1">
            <a:off x="2685908" y="1395225"/>
            <a:ext cx="790281" cy="1647279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/>
          <p:cNvGrpSpPr/>
          <p:nvPr/>
        </p:nvGrpSpPr>
        <p:grpSpPr>
          <a:xfrm>
            <a:off x="6343028" y="3528822"/>
            <a:ext cx="2679208" cy="2939506"/>
            <a:chOff x="5884642" y="3540561"/>
            <a:chExt cx="2679208" cy="2939506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l="7626" t="3517" r="6198" b="4980"/>
            <a:stretch/>
          </p:blipFill>
          <p:spPr bwMode="auto">
            <a:xfrm>
              <a:off x="6633466" y="3540561"/>
              <a:ext cx="1181561" cy="1705302"/>
            </a:xfrm>
            <a:prstGeom prst="round2DiagRect">
              <a:avLst>
                <a:gd name="adj1" fmla="val 16667"/>
                <a:gd name="adj2" fmla="val 0"/>
              </a:avLst>
            </a:prstGeom>
          </p:spPr>
        </p:pic>
        <p:sp>
          <p:nvSpPr>
            <p:cNvPr id="36" name="Прямоугольник 35"/>
            <p:cNvSpPr/>
            <p:nvPr/>
          </p:nvSpPr>
          <p:spPr bwMode="auto">
            <a:xfrm>
              <a:off x="5884642" y="5248961"/>
              <a:ext cx="2679208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600" b="1" dirty="0" smtClean="0">
                  <a:solidFill>
                    <a:srgbClr val="B4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Мироненко</a:t>
              </a:r>
              <a:endParaRPr sz="1600" dirty="0"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ru-RU" sz="1600" b="1" dirty="0" smtClean="0">
                  <a:solidFill>
                    <a:srgbClr val="B4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Иосиф </a:t>
              </a:r>
              <a:r>
                <a:rPr lang="ru-RU" sz="1600" b="1" dirty="0">
                  <a:solidFill>
                    <a:srgbClr val="B4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Акимович</a:t>
              </a:r>
              <a:endParaRPr sz="1600" dirty="0"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ru-RU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(1913 — </a:t>
              </a:r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января </a:t>
              </a:r>
              <a:r>
                <a:rPr lang="ru-RU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1944 г.) </a:t>
              </a:r>
              <a:endPara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Герой Советского Союза, старшина</a:t>
              </a: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6469378" y="308877"/>
            <a:ext cx="2409634" cy="2923106"/>
            <a:chOff x="6109160" y="308877"/>
            <a:chExt cx="2409634" cy="2923106"/>
          </a:xfrm>
        </p:grpSpPr>
        <p:sp>
          <p:nvSpPr>
            <p:cNvPr id="34" name="Прямоугольник 33"/>
            <p:cNvSpPr/>
            <p:nvPr/>
          </p:nvSpPr>
          <p:spPr bwMode="auto">
            <a:xfrm>
              <a:off x="6109160" y="2000877"/>
              <a:ext cx="2409634" cy="12311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1600" b="1" dirty="0">
                  <a:solidFill>
                    <a:srgbClr val="B4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Денисович</a:t>
              </a:r>
              <a:endParaRPr sz="1600" dirty="0"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ru-RU" sz="1600" b="1" dirty="0" smtClean="0">
                  <a:solidFill>
                    <a:srgbClr val="B4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Надежда </a:t>
              </a:r>
              <a:r>
                <a:rPr lang="ru-RU" sz="1600" b="1" dirty="0">
                  <a:solidFill>
                    <a:srgbClr val="B4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Николаевна</a:t>
              </a:r>
              <a:endParaRPr sz="1600" dirty="0"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ru-RU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(1919 — </a:t>
              </a:r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14 июля </a:t>
              </a:r>
              <a:r>
                <a:rPr lang="ru-RU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1942 г.)</a:t>
              </a:r>
              <a:endParaRPr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ru-RU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комиссар </a:t>
              </a:r>
              <a:r>
                <a:rPr lang="ru-RU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Домановичского</a:t>
              </a:r>
              <a:endPara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ru-RU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партизанского отряда</a:t>
              </a:r>
              <a:endParaRPr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l="9419" t="77" r="11372" b="23004"/>
            <a:stretch/>
          </p:blipFill>
          <p:spPr bwMode="auto">
            <a:xfrm>
              <a:off x="6712525" y="308877"/>
              <a:ext cx="1202905" cy="1692000"/>
            </a:xfrm>
            <a:prstGeom prst="round2DiagRect">
              <a:avLst>
                <a:gd name="adj1" fmla="val 16667"/>
                <a:gd name="adj2" fmla="val 0"/>
              </a:avLst>
            </a:prstGeom>
          </p:spPr>
        </p:pic>
      </p:grpSp>
      <p:grpSp>
        <p:nvGrpSpPr>
          <p:cNvPr id="7" name="Группа 6"/>
          <p:cNvGrpSpPr/>
          <p:nvPr/>
        </p:nvGrpSpPr>
        <p:grpSpPr>
          <a:xfrm>
            <a:off x="9143675" y="3540561"/>
            <a:ext cx="2333950" cy="3355413"/>
            <a:chOff x="9143675" y="3617096"/>
            <a:chExt cx="2333950" cy="3355413"/>
          </a:xfrm>
        </p:grpSpPr>
        <p:sp>
          <p:nvSpPr>
            <p:cNvPr id="38" name="Прямоугольник 37"/>
            <p:cNvSpPr/>
            <p:nvPr/>
          </p:nvSpPr>
          <p:spPr bwMode="auto">
            <a:xfrm>
              <a:off x="9143675" y="5310516"/>
              <a:ext cx="2333950" cy="16619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600" b="1" dirty="0" err="1">
                  <a:solidFill>
                    <a:srgbClr val="B4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Турцевич</a:t>
              </a:r>
              <a:endParaRPr lang="ru-RU" sz="1600" b="1" dirty="0"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ru-RU" sz="1600" b="1" dirty="0">
                  <a:solidFill>
                    <a:srgbClr val="B4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Николай Фёдорович </a:t>
              </a:r>
              <a:endParaRPr sz="1600" dirty="0"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ru-RU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1914–1940</a:t>
              </a:r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</a:p>
            <a:p>
              <a:pPr algn="ctr">
                <a:defRPr/>
              </a:pPr>
              <a:r>
                <a:rPr lang="ru-RU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Герой </a:t>
              </a:r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Советского Союза,</a:t>
              </a:r>
              <a:endParaRPr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командир взвода, </a:t>
              </a:r>
              <a:r>
                <a:rPr lang="ru-RU" sz="1400" b="1" dirty="0" smtClean="0">
                  <a:ln w="3175">
                    <a:solidFill>
                      <a:schemeClr val="bg2">
                        <a:lumMod val="10000"/>
                      </a:schemeClr>
                    </a:solidFill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участник советско-финской войны</a:t>
              </a:r>
              <a:endParaRPr lang="ru-RU" sz="1400" b="1" dirty="0">
                <a:ln w="3175">
                  <a:solidFill>
                    <a:schemeClr val="bg2">
                      <a:lumMod val="1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/>
          </p:blipFill>
          <p:spPr bwMode="auto">
            <a:xfrm>
              <a:off x="9737901" y="3617096"/>
              <a:ext cx="1145498" cy="1692000"/>
            </a:xfrm>
            <a:prstGeom prst="round2DiagRect">
              <a:avLst>
                <a:gd name="adj1" fmla="val 16667"/>
                <a:gd name="adj2" fmla="val 0"/>
              </a:avLst>
            </a:prstGeom>
          </p:spPr>
        </p:pic>
      </p:grpSp>
      <p:grpSp>
        <p:nvGrpSpPr>
          <p:cNvPr id="3" name="Группа 2"/>
          <p:cNvGrpSpPr/>
          <p:nvPr/>
        </p:nvGrpSpPr>
        <p:grpSpPr>
          <a:xfrm>
            <a:off x="9022236" y="308877"/>
            <a:ext cx="2550640" cy="3138550"/>
            <a:chOff x="9022236" y="308877"/>
            <a:chExt cx="2550640" cy="3138550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/>
          </p:blipFill>
          <p:spPr bwMode="auto">
            <a:xfrm flipH="1">
              <a:off x="9722135" y="308877"/>
              <a:ext cx="1150842" cy="1692000"/>
            </a:xfrm>
            <a:prstGeom prst="round2DiagRect">
              <a:avLst>
                <a:gd name="adj1" fmla="val 16667"/>
                <a:gd name="adj2" fmla="val 0"/>
              </a:avLst>
            </a:prstGeom>
          </p:spPr>
        </p:pic>
        <p:sp>
          <p:nvSpPr>
            <p:cNvPr id="45" name="Прямоугольник 44"/>
            <p:cNvSpPr/>
            <p:nvPr/>
          </p:nvSpPr>
          <p:spPr bwMode="auto">
            <a:xfrm>
              <a:off x="9022236" y="2000877"/>
              <a:ext cx="2550640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600" b="1" dirty="0">
                  <a:solidFill>
                    <a:srgbClr val="B4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Никонов</a:t>
              </a:r>
            </a:p>
            <a:p>
              <a:pPr algn="ctr">
                <a:defRPr/>
              </a:pPr>
              <a:r>
                <a:rPr lang="ru-RU" sz="1600" b="1" dirty="0">
                  <a:solidFill>
                    <a:srgbClr val="B4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Андрей Григорьевич </a:t>
              </a:r>
              <a:endParaRPr sz="1600" dirty="0"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ru-RU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1901–1944</a:t>
              </a:r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ru-RU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Герой </a:t>
              </a:r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Советского Союза, подполковник, командир 685-го стрелкового </a:t>
              </a:r>
              <a:r>
                <a:rPr lang="ru-RU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полка</a:t>
              </a:r>
              <a:endPara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846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 bwMode="auto">
          <a:xfrm>
            <a:off x="1133253" y="1397494"/>
            <a:ext cx="3245815" cy="4063012"/>
            <a:chOff x="1477190" y="1259078"/>
            <a:chExt cx="3245815" cy="4063012"/>
          </a:xfrm>
        </p:grpSpPr>
        <p:sp>
          <p:nvSpPr>
            <p:cNvPr id="5" name="Объект 2"/>
            <p:cNvSpPr txBox="1"/>
            <p:nvPr/>
          </p:nvSpPr>
          <p:spPr bwMode="auto">
            <a:xfrm>
              <a:off x="1477190" y="1259078"/>
              <a:ext cx="3207894" cy="40630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/>
                <a:buNone/>
                <a:defRPr/>
              </a:pPr>
              <a:r>
                <a:rPr lang="ru-RU" sz="1600" b="1" dirty="0">
                  <a:latin typeface="Times New Roman"/>
                  <a:cs typeface="Times New Roman"/>
                </a:rPr>
                <a:t>85 85 85 85 85 85 85 85 85 85 85 85</a:t>
              </a:r>
              <a:endParaRPr dirty="0"/>
            </a:p>
            <a:p>
              <a:pPr marL="0" indent="0">
                <a:buFont typeface="Arial"/>
                <a:buNone/>
                <a:defRPr/>
              </a:pPr>
              <a:r>
                <a:rPr lang="ru-RU" sz="1600" b="1" dirty="0">
                  <a:latin typeface="Times New Roman"/>
                  <a:cs typeface="Times New Roman"/>
                </a:rPr>
                <a:t>85 85 85 85 85 85 85 85 85 85 85 85</a:t>
              </a:r>
              <a:endParaRPr dirty="0"/>
            </a:p>
            <a:p>
              <a:pPr marL="0" indent="0">
                <a:buFont typeface="Arial"/>
                <a:buNone/>
                <a:defRPr/>
              </a:pPr>
              <a:r>
                <a:rPr lang="ru-RU" sz="1600" b="1" dirty="0">
                  <a:latin typeface="Times New Roman"/>
                  <a:cs typeface="Times New Roman"/>
                </a:rPr>
                <a:t>85 85 85 85 85 85 85 85 85 85 85 85</a:t>
              </a:r>
              <a:endParaRPr dirty="0"/>
            </a:p>
            <a:p>
              <a:pPr marL="0" indent="0">
                <a:buFont typeface="Arial"/>
                <a:buNone/>
                <a:defRPr/>
              </a:pPr>
              <a:r>
                <a:rPr lang="ru-RU" sz="1600" b="1" dirty="0">
                  <a:latin typeface="Times New Roman"/>
                  <a:cs typeface="Times New Roman"/>
                </a:rPr>
                <a:t>85 85 85 85 85 85 85 85 85 85 85 85</a:t>
              </a:r>
              <a:endParaRPr dirty="0"/>
            </a:p>
            <a:p>
              <a:pPr marL="0" indent="0">
                <a:buFont typeface="Arial"/>
                <a:buNone/>
                <a:defRPr/>
              </a:pPr>
              <a:r>
                <a:rPr lang="ru-RU" sz="1600" b="1" dirty="0">
                  <a:latin typeface="Times New Roman"/>
                  <a:cs typeface="Times New Roman"/>
                </a:rPr>
                <a:t>85 85 85 85 85 85 85 85 85 85 85 85 </a:t>
              </a:r>
              <a:endParaRPr dirty="0"/>
            </a:p>
            <a:p>
              <a:pPr marL="0" indent="0">
                <a:buFont typeface="Arial"/>
                <a:buNone/>
                <a:defRPr/>
              </a:pPr>
              <a:r>
                <a:rPr lang="ru-RU" sz="1600" b="1" dirty="0">
                  <a:latin typeface="Times New Roman"/>
                  <a:cs typeface="Times New Roman"/>
                </a:rPr>
                <a:t>85 85 85 85 85 85 85 85 85 85 85 85 </a:t>
              </a:r>
              <a:endParaRPr dirty="0"/>
            </a:p>
            <a:p>
              <a:pPr marL="0" indent="0">
                <a:buFont typeface="Arial"/>
                <a:buNone/>
                <a:defRPr/>
              </a:pPr>
              <a:r>
                <a:rPr lang="ru-RU" sz="1600" b="1" dirty="0">
                  <a:latin typeface="Times New Roman"/>
                  <a:cs typeface="Times New Roman"/>
                </a:rPr>
                <a:t>85 85 85 85 85 85 85 85 85 85 85 65</a:t>
              </a:r>
              <a:endParaRPr dirty="0"/>
            </a:p>
            <a:p>
              <a:pPr marL="0" indent="0">
                <a:buFont typeface="Arial"/>
                <a:buNone/>
                <a:defRPr/>
              </a:pPr>
              <a:r>
                <a:rPr lang="ru-RU" sz="1600" b="1" dirty="0">
                  <a:latin typeface="Times New Roman"/>
                  <a:cs typeface="Times New Roman"/>
                </a:rPr>
                <a:t>85 85 85 85 85 85 85 85 85 85 85 85</a:t>
              </a:r>
              <a:endParaRPr dirty="0"/>
            </a:p>
            <a:p>
              <a:pPr marL="0" indent="0">
                <a:buFont typeface="Arial"/>
                <a:buNone/>
                <a:defRPr/>
              </a:pPr>
              <a:r>
                <a:rPr lang="ru-RU" sz="1600" b="1" dirty="0">
                  <a:latin typeface="Times New Roman"/>
                  <a:cs typeface="Times New Roman"/>
                </a:rPr>
                <a:t>85 83 85 85 85 85 85 85 85 85 85 85</a:t>
              </a:r>
              <a:endParaRPr dirty="0"/>
            </a:p>
            <a:p>
              <a:pPr marL="0" indent="0">
                <a:buFont typeface="Arial"/>
                <a:buNone/>
                <a:defRPr/>
              </a:pPr>
              <a:r>
                <a:rPr lang="ru-RU" sz="1600" b="1" dirty="0">
                  <a:latin typeface="Times New Roman"/>
                  <a:cs typeface="Times New Roman"/>
                </a:rPr>
                <a:t>85 85 85 85 85 85 85 85 85 85 85 85</a:t>
              </a:r>
              <a:endParaRPr dirty="0"/>
            </a:p>
            <a:p>
              <a:pPr marL="0" indent="0">
                <a:buFont typeface="Arial"/>
                <a:buNone/>
                <a:defRPr/>
              </a:pPr>
              <a:r>
                <a:rPr lang="ru-RU" sz="1600" b="1" dirty="0">
                  <a:latin typeface="Times New Roman"/>
                  <a:cs typeface="Times New Roman"/>
                </a:rPr>
                <a:t>85 85 85 85 85 85 85 85 85 85 85 85</a:t>
              </a:r>
              <a:endParaRPr dirty="0"/>
            </a:p>
            <a:p>
              <a:pPr marL="0" indent="0">
                <a:buFont typeface="Arial"/>
                <a:buNone/>
                <a:defRPr/>
              </a:pPr>
              <a:r>
                <a:rPr lang="ru-RU" sz="1600" b="1" dirty="0">
                  <a:latin typeface="Times New Roman"/>
                  <a:cs typeface="Times New Roman"/>
                </a:rPr>
                <a:t>85 85 85 85 85 85 85 85 85 85 85 85 </a:t>
              </a: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1742275" y="4001294"/>
              <a:ext cx="357677" cy="288000"/>
            </a:xfrm>
            <a:prstGeom prst="rect">
              <a:avLst/>
            </a:prstGeom>
          </p:spPr>
        </p:pic>
        <p:sp>
          <p:nvSpPr>
            <p:cNvPr id="8" name="Овал 7"/>
            <p:cNvSpPr/>
            <p:nvPr/>
          </p:nvSpPr>
          <p:spPr bwMode="auto">
            <a:xfrm>
              <a:off x="4273301" y="3290584"/>
              <a:ext cx="449704" cy="35976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9" name="Скругленный прямоугольник 8"/>
          <p:cNvSpPr/>
          <p:nvPr/>
        </p:nvSpPr>
        <p:spPr bwMode="auto">
          <a:xfrm>
            <a:off x="5512321" y="1640573"/>
            <a:ext cx="4264238" cy="91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2800" b="1" dirty="0">
                <a:solidFill>
                  <a:schemeClr val="tx1"/>
                </a:solidFill>
                <a:latin typeface="Times New Roman"/>
                <a:cs typeface="Times New Roman"/>
              </a:rPr>
              <a:t>84 </a:t>
            </a:r>
            <a:r>
              <a:rPr lang="ru-RU" sz="28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— </a:t>
            </a:r>
            <a:r>
              <a:rPr lang="ru-RU" sz="2800" b="1" dirty="0">
                <a:solidFill>
                  <a:schemeClr val="tx1"/>
                </a:solidFill>
                <a:latin typeface="Times New Roman"/>
                <a:cs typeface="Times New Roman"/>
              </a:rPr>
              <a:t>ПАВЛЕЧКО Н</a:t>
            </a:r>
            <a:r>
              <a:rPr lang="ru-RU" sz="28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. Г</a:t>
            </a:r>
            <a:r>
              <a:rPr lang="ru-RU" sz="2800" b="1" dirty="0">
                <a:solidFill>
                  <a:schemeClr val="tx1"/>
                </a:solidFill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5512321" y="2598534"/>
            <a:ext cx="4264238" cy="68352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2800" b="1" dirty="0">
                <a:solidFill>
                  <a:schemeClr val="tx1"/>
                </a:solidFill>
                <a:latin typeface="Times New Roman"/>
                <a:cs typeface="Times New Roman"/>
              </a:rPr>
              <a:t>83 — КАБУШКИН И</a:t>
            </a:r>
            <a:r>
              <a:rPr lang="ru-RU" sz="28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. К</a:t>
            </a:r>
            <a:r>
              <a:rPr lang="ru-RU" sz="2800" b="1" dirty="0">
                <a:solidFill>
                  <a:schemeClr val="tx1"/>
                </a:solidFill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5512321" y="3509635"/>
            <a:ext cx="5168379" cy="75313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65 — </a:t>
            </a:r>
            <a:r>
              <a:rPr lang="ru-RU" sz="2800" b="1" dirty="0">
                <a:solidFill>
                  <a:schemeClr val="tx1"/>
                </a:solidFill>
                <a:latin typeface="Times New Roman"/>
                <a:cs typeface="Times New Roman"/>
              </a:rPr>
              <a:t>ЧЕРНЯХОВСКИЙ И</a:t>
            </a:r>
            <a:r>
              <a:rPr lang="ru-RU" sz="28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. Д</a:t>
            </a:r>
            <a:r>
              <a:rPr lang="ru-RU" sz="2800" b="1" dirty="0">
                <a:solidFill>
                  <a:schemeClr val="tx1"/>
                </a:solidFill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5512321" y="4303027"/>
            <a:ext cx="5331871" cy="91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88 — </a:t>
            </a:r>
            <a:r>
              <a:rPr lang="ru-RU" sz="2800" b="1" dirty="0">
                <a:solidFill>
                  <a:schemeClr val="tx1"/>
                </a:solidFill>
                <a:latin typeface="Times New Roman"/>
                <a:cs typeface="Times New Roman"/>
              </a:rPr>
              <a:t>ИВАНЧУК Т</a:t>
            </a:r>
            <a:r>
              <a:rPr lang="ru-RU" sz="28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. К</a:t>
            </a:r>
            <a:r>
              <a:rPr lang="ru-RU" sz="2800" b="1" dirty="0">
                <a:solidFill>
                  <a:schemeClr val="tx1"/>
                </a:solidFill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5512320" y="3429000"/>
            <a:ext cx="5079479" cy="914400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5512321" y="2483098"/>
            <a:ext cx="4264238" cy="914400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91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47403" y="1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4152900" y="-9092"/>
            <a:ext cx="3886200" cy="132556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Черняховский</a:t>
            </a:r>
            <a:r>
              <a:rPr lang="ru-RU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/>
            </a:r>
            <a:br>
              <a:rPr lang="ru-RU" sz="3600" b="1" dirty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Иван Данилович</a:t>
            </a:r>
            <a:endParaRPr lang="ru-RU" sz="3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339479" y="153388"/>
            <a:ext cx="1852521" cy="2556000"/>
          </a:xfrm>
          <a:prstGeom prst="round2DiagRect">
            <a:avLst>
              <a:gd name="adj1" fmla="val 16667"/>
              <a:gd name="adj2" fmla="val 0"/>
            </a:avLst>
          </a:prstGeom>
        </p:spPr>
      </p:pic>
      <p:sp>
        <p:nvSpPr>
          <p:cNvPr id="7" name="Объект 2"/>
          <p:cNvSpPr txBox="1"/>
          <p:nvPr/>
        </p:nvSpPr>
        <p:spPr bwMode="auto">
          <a:xfrm>
            <a:off x="149903" y="1265670"/>
            <a:ext cx="11892195" cy="52748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		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(29) июня 1907 г.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рождения		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Оксанино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Уманский уезд, Киевская губерния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смерти		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февраля 1945 г.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смерти		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Мельзак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Восточная Пруссия, Германия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 войск		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бронетанковые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войска, пехота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Звание			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армии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		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дважды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Герой Советского Союза, орден Ленина, 4 ордена Красного Знамени, </a:t>
            </a: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2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ордена Суворова I степени, орден Кутузова I степени, орден Богдана Хмельницкого </a:t>
            </a: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I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степени, орден «Легион почёта»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Память				</a:t>
            </a: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7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Именем </a:t>
            </a:r>
            <a:r>
              <a:rPr lang="ru-RU" sz="1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героя назван посёлок в Логойском районе Минской области — Черняховский, проспект в Витебске, улицы в Бобруйске, Гомеле, Минске, Гродно, Осиповичах, Орше, во многих городах России. В 1946 г. </a:t>
            </a:r>
            <a:r>
              <a:rPr lang="ru-RU" sz="17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7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</a:t>
            </a:r>
            <a:r>
              <a:rPr lang="ru-RU" sz="17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Инстербург</a:t>
            </a:r>
            <a:r>
              <a:rPr lang="ru-RU" sz="1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Калининградской области был переименован в Черняховск, там же установлен памятник </a:t>
            </a:r>
            <a:r>
              <a:rPr lang="ru-RU" sz="17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7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Д. Черняховскому. В Гомеле на стене здания по адресу улица Пушкина, 26 установлена памятная доска в честь И. Д. Черняховского, также установлены памятный знак в </a:t>
            </a:r>
            <a:r>
              <a:rPr lang="ru-RU" sz="17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агрогородке</a:t>
            </a:r>
            <a:r>
              <a:rPr lang="ru-RU" sz="1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Косино </a:t>
            </a:r>
            <a:r>
              <a:rPr lang="ru-RU" sz="17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Логойского</a:t>
            </a:r>
            <a:r>
              <a:rPr lang="ru-RU" sz="1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Минской области и памятник в </a:t>
            </a:r>
            <a:r>
              <a:rPr lang="ru-RU" sz="17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агрогородке</a:t>
            </a:r>
            <a:r>
              <a:rPr lang="ru-RU" sz="1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Калиновка </a:t>
            </a:r>
            <a:r>
              <a:rPr lang="ru-RU" sz="17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Дубровенского</a:t>
            </a:r>
            <a:r>
              <a:rPr lang="ru-RU" sz="1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Витебской области. Имя И. Д. Черняховского присвоено гимназии № 11 в г. Минске, средней школе № 33 г. Витебска, средней школе в </a:t>
            </a:r>
            <a:r>
              <a:rPr lang="ru-RU" sz="17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агрогородке</a:t>
            </a:r>
            <a:r>
              <a:rPr lang="ru-RU" sz="1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Калиновка </a:t>
            </a:r>
            <a:r>
              <a:rPr lang="ru-RU" sz="17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Дубровенского</a:t>
            </a:r>
            <a:r>
              <a:rPr lang="ru-RU" sz="1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Витебской области. Одна из экспозиций в музее данных учреждений образования посвящена И. Д. Черняховскому. На зданиях учреждений в честь героя установлены мемориальные доски.</a:t>
            </a:r>
            <a:endParaRPr lang="ru-RU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78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521603" y="65563"/>
            <a:ext cx="1589199" cy="2520000"/>
          </a:xfrm>
          <a:prstGeom prst="round2DiagRect">
            <a:avLst>
              <a:gd name="adj1" fmla="val 16667"/>
              <a:gd name="adj2" fmla="val 0"/>
            </a:avLst>
          </a:prstGeom>
        </p:spPr>
      </p:pic>
      <p:sp>
        <p:nvSpPr>
          <p:cNvPr id="8" name="Заголовок 1"/>
          <p:cNvSpPr txBox="1"/>
          <p:nvPr/>
        </p:nvSpPr>
        <p:spPr bwMode="auto">
          <a:xfrm>
            <a:off x="3562350" y="0"/>
            <a:ext cx="5067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Кабушкин</a:t>
            </a:r>
            <a:r>
              <a:rPr lang="ru-RU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/>
            </a:r>
            <a:br>
              <a:rPr lang="ru-RU" sz="3600" b="1" dirty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Иван Константинович</a:t>
            </a:r>
            <a:endParaRPr lang="ru-RU" sz="3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0946" y="1448649"/>
            <a:ext cx="11610109" cy="515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			2 (15) февраля 1915 г.</a:t>
            </a:r>
          </a:p>
          <a:p>
            <a:pPr>
              <a:lnSpc>
                <a:spcPct val="9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рождения			д.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Малаховцы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Барановичский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Брестская область</a:t>
            </a:r>
          </a:p>
          <a:p>
            <a:pPr>
              <a:lnSpc>
                <a:spcPct val="9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смерти			4 июля 1943 г.</a:t>
            </a:r>
          </a:p>
          <a:p>
            <a:pPr>
              <a:lnSpc>
                <a:spcPct val="9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смерти			г. Минск</a:t>
            </a:r>
          </a:p>
          <a:p>
            <a:pPr>
              <a:lnSpc>
                <a:spcPct val="9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 войск			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Минское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партизанское подполье</a:t>
            </a:r>
          </a:p>
          <a:p>
            <a:pPr>
              <a:lnSpc>
                <a:spcPct val="9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Звание				руководитель оперативной группы Минского подпольного горкома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партии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борьбе с вражескими агентами и провокаторами</a:t>
            </a:r>
          </a:p>
          <a:p>
            <a:pPr>
              <a:lnSpc>
                <a:spcPct val="9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			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Советского Союза, орден Ленина, медаль «Золотая Звезда»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Память				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честь И. К.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Кабушкина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посёлок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Торбалово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Барановичского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переименован в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Кабушкино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честь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Кабушкина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установлены памятники на родине героя, в посёлке Мирный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Барановичского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района; его именем названы школы: средняя школа № 12 в Барановичах,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Мирновская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средняя школа, средняя школа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 в Минске. Имя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Кабушкина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носят улицы в Минске (улица и переулок), Барановичах и Казани, а также трамвайное депо в Казани. Музеи, посвящённые герою, действуют в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Барановичской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средней школе №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Ястрембельской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школе-интернате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Барановичского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района. И. К.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Кабушкину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посвящён стенд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Белорусском государственном музее истории Великой Отечественной войны. Писатель И. Г. Новиков посвятил Ивану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Кабушкину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(«Жану») и его боевым товарищам первую книгу трилогии «Минский фронт» — «Руины стреляют в упор», а режиссёр В. Четвериков в 1970‑е годы снял на киностудии 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Беларусьфильм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шестисерийный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телевизионный сериал «Руины стреляют…». Шамиль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Ракипов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написал документальную повесть «Откуда ты, Жан?».</a:t>
            </a:r>
          </a:p>
        </p:txBody>
      </p:sp>
    </p:spTree>
    <p:extLst>
      <p:ext uri="{BB962C8B-B14F-4D97-AF65-F5344CB8AC3E}">
        <p14:creationId xmlns:p14="http://schemas.microsoft.com/office/powerpoint/2010/main" val="241850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" y="6488668"/>
            <a:ext cx="10113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Кабушкин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| НАШИ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звучат имена 	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://www.youtube.com/watch?v=lwuZG4K7KDs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82" y="588627"/>
            <a:ext cx="10169236" cy="568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51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2725825" y="1897130"/>
            <a:ext cx="6740350" cy="3063740"/>
          </a:xfrm>
        </p:spPr>
        <p:txBody>
          <a:bodyPr/>
          <a:lstStyle/>
          <a:p>
            <a:pPr marL="0" lvl="0" indent="0">
              <a:buNone/>
              <a:defRPr/>
            </a:pPr>
            <a:r>
              <a:rPr lang="ru-RU" b="1" dirty="0">
                <a:latin typeface="Times New Roman"/>
                <a:cs typeface="Times New Roman"/>
              </a:rPr>
              <a:t>1) 42 – </a:t>
            </a:r>
            <a:r>
              <a:rPr lang="ru-RU" b="1" dirty="0" smtClean="0">
                <a:latin typeface="Times New Roman"/>
                <a:cs typeface="Times New Roman"/>
              </a:rPr>
              <a:t>6 : 2 + 9 </a:t>
            </a:r>
            <a:r>
              <a:rPr lang="ru-RU" b="1" dirty="0">
                <a:latin typeface="Times New Roman"/>
                <a:cs typeface="Times New Roman"/>
              </a:rPr>
              <a:t>– </a:t>
            </a:r>
            <a:r>
              <a:rPr lang="ru-RU" b="1" dirty="0" smtClean="0">
                <a:latin typeface="Times New Roman"/>
                <a:cs typeface="Times New Roman"/>
              </a:rPr>
              <a:t>30 : 5 </a:t>
            </a:r>
            <a:r>
              <a:rPr lang="ru-RU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—  </a:t>
            </a:r>
            <a:r>
              <a:rPr lang="ru-RU" b="1" dirty="0" err="1">
                <a:solidFill>
                  <a:srgbClr val="C00000"/>
                </a:solidFill>
                <a:latin typeface="Times New Roman"/>
                <a:cs typeface="Times New Roman"/>
              </a:rPr>
              <a:t>Мельнов</a:t>
            </a:r>
            <a:r>
              <a:rPr lang="ru-RU" b="1" dirty="0">
                <a:solidFill>
                  <a:srgbClr val="C00000"/>
                </a:solidFill>
                <a:latin typeface="Times New Roman"/>
                <a:cs typeface="Times New Roman"/>
              </a:rPr>
              <a:t> И</a:t>
            </a:r>
            <a:r>
              <a:rPr lang="ru-RU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. М</a:t>
            </a:r>
            <a:r>
              <a:rPr lang="ru-RU" b="1" dirty="0">
                <a:solidFill>
                  <a:srgbClr val="C00000"/>
                </a:solidFill>
                <a:latin typeface="Times New Roman"/>
                <a:cs typeface="Times New Roman"/>
              </a:rPr>
              <a:t>.</a:t>
            </a:r>
          </a:p>
          <a:p>
            <a:pPr marL="0" lvl="0" indent="0">
              <a:buNone/>
              <a:defRPr/>
            </a:pPr>
            <a:r>
              <a:rPr lang="ru-RU" b="1" dirty="0">
                <a:latin typeface="Times New Roman"/>
                <a:cs typeface="Times New Roman"/>
              </a:rPr>
              <a:t>2) </a:t>
            </a:r>
            <a:r>
              <a:rPr lang="ru-RU" b="1" dirty="0" smtClean="0">
                <a:latin typeface="Times New Roman"/>
                <a:cs typeface="Times New Roman"/>
              </a:rPr>
              <a:t>9 + 10 · (11 ·</a:t>
            </a:r>
            <a:r>
              <a:rPr lang="ru-RU" b="1" baseline="30000" dirty="0" smtClean="0">
                <a:latin typeface="Times New Roman"/>
                <a:cs typeface="Times New Roman"/>
              </a:rPr>
              <a:t> </a:t>
            </a:r>
            <a:r>
              <a:rPr lang="ru-RU" b="1" dirty="0" smtClean="0">
                <a:latin typeface="Times New Roman"/>
                <a:cs typeface="Times New Roman"/>
              </a:rPr>
              <a:t>2</a:t>
            </a:r>
            <a:r>
              <a:rPr lang="ru-RU" b="1" dirty="0">
                <a:latin typeface="Times New Roman"/>
                <a:cs typeface="Times New Roman"/>
              </a:rPr>
              <a:t>) – </a:t>
            </a:r>
            <a:r>
              <a:rPr lang="ru-RU" b="1" dirty="0" smtClean="0">
                <a:latin typeface="Times New Roman"/>
                <a:cs typeface="Times New Roman"/>
              </a:rPr>
              <a:t>8 </a:t>
            </a:r>
            <a:r>
              <a:rPr lang="ru-RU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—  </a:t>
            </a:r>
            <a:r>
              <a:rPr lang="ru-RU" b="1" dirty="0">
                <a:solidFill>
                  <a:srgbClr val="C00000"/>
                </a:solidFill>
                <a:latin typeface="Times New Roman"/>
                <a:cs typeface="Times New Roman"/>
              </a:rPr>
              <a:t>Усов В</a:t>
            </a:r>
            <a:r>
              <a:rPr lang="ru-RU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. М</a:t>
            </a:r>
            <a:r>
              <a:rPr lang="ru-RU" b="1" dirty="0">
                <a:solidFill>
                  <a:srgbClr val="C00000"/>
                </a:solidFill>
                <a:latin typeface="Times New Roman"/>
                <a:cs typeface="Times New Roman"/>
              </a:rPr>
              <a:t>.</a:t>
            </a:r>
            <a:endParaRPr b="1" dirty="0">
              <a:solidFill>
                <a:srgbClr val="C00000"/>
              </a:solidFill>
            </a:endParaRPr>
          </a:p>
          <a:p>
            <a:pPr>
              <a:defRPr/>
            </a:pPr>
            <a:endParaRPr lang="ru-RU" dirty="0"/>
          </a:p>
          <a:p>
            <a:pPr marL="0" indent="0">
              <a:buNone/>
              <a:defRPr/>
            </a:pPr>
            <a:r>
              <a:rPr lang="ru-RU" b="1" dirty="0">
                <a:latin typeface="Times New Roman"/>
                <a:cs typeface="Times New Roman"/>
              </a:rPr>
              <a:t>Ответ: </a:t>
            </a:r>
            <a:endParaRPr dirty="0"/>
          </a:p>
          <a:p>
            <a:pPr marL="0" indent="0">
              <a:buNone/>
              <a:defRPr/>
            </a:pPr>
            <a:r>
              <a:rPr lang="ru-RU" b="1" dirty="0" smtClean="0">
                <a:latin typeface="Times New Roman"/>
                <a:cs typeface="Times New Roman"/>
              </a:rPr>
              <a:t>1) 42 — </a:t>
            </a:r>
            <a:r>
              <a:rPr lang="ru-RU" b="1" dirty="0" err="1">
                <a:latin typeface="Times New Roman"/>
                <a:cs typeface="Times New Roman"/>
              </a:rPr>
              <a:t>Мельнов</a:t>
            </a:r>
            <a:r>
              <a:rPr lang="ru-RU" b="1" dirty="0">
                <a:latin typeface="Times New Roman"/>
                <a:cs typeface="Times New Roman"/>
              </a:rPr>
              <a:t> И</a:t>
            </a:r>
            <a:r>
              <a:rPr lang="ru-RU" b="1" dirty="0" smtClean="0">
                <a:latin typeface="Times New Roman"/>
                <a:cs typeface="Times New Roman"/>
              </a:rPr>
              <a:t>. М.</a:t>
            </a:r>
          </a:p>
          <a:p>
            <a:pPr marL="0" lvl="0" indent="0">
              <a:buNone/>
              <a:defRPr/>
            </a:pPr>
            <a:r>
              <a:rPr lang="ru-RU" b="1" dirty="0">
                <a:solidFill>
                  <a:prstClr val="black"/>
                </a:solidFill>
                <a:latin typeface="Times New Roman"/>
                <a:cs typeface="Times New Roman"/>
              </a:rPr>
              <a:t>2) 221 </a:t>
            </a:r>
            <a:r>
              <a:rPr lang="ru-RU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— </a:t>
            </a:r>
            <a:r>
              <a:rPr lang="ru-RU" b="1" dirty="0">
                <a:solidFill>
                  <a:prstClr val="black"/>
                </a:solidFill>
                <a:latin typeface="Times New Roman"/>
                <a:cs typeface="Times New Roman"/>
              </a:rPr>
              <a:t>Усов В</a:t>
            </a:r>
            <a:r>
              <a:rPr lang="ru-RU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. М.</a:t>
            </a:r>
            <a:endParaRPr lang="ru-RU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9924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114298" y="164471"/>
            <a:ext cx="1967774" cy="2556000"/>
          </a:xfrm>
          <a:prstGeom prst="round2DiagRect">
            <a:avLst>
              <a:gd name="adj1" fmla="val 16667"/>
              <a:gd name="adj2" fmla="val 0"/>
            </a:avLst>
          </a:prstGeom>
        </p:spPr>
      </p:pic>
      <p:sp>
        <p:nvSpPr>
          <p:cNvPr id="19" name="Заголовок 1"/>
          <p:cNvSpPr txBox="1"/>
          <p:nvPr/>
        </p:nvSpPr>
        <p:spPr bwMode="auto">
          <a:xfrm>
            <a:off x="3819795" y="11637"/>
            <a:ext cx="45524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Усов</a:t>
            </a:r>
            <a:r>
              <a:rPr lang="ru-RU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/>
            </a:r>
            <a:br>
              <a:rPr lang="ru-RU" sz="3600" b="1" dirty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Виктор Михайлович</a:t>
            </a:r>
            <a:endParaRPr lang="ru-RU" sz="3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0" name="Объект 2"/>
          <p:cNvSpPr txBox="1"/>
          <p:nvPr/>
        </p:nvSpPr>
        <p:spPr bwMode="auto">
          <a:xfrm>
            <a:off x="166255" y="1690688"/>
            <a:ext cx="11915817" cy="5060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	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декабря 1916 г.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рождения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Никополь, Екатеринославская губерния, Россия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смерти	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июня 1941 г.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смерти	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районе д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Вулька-Доргуньская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Гродненской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 войск	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3-й пограничной заставы 86-го Августовского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пограничного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отряда Белорусского пограничного округа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Звание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лейтенант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	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Советского Союза, орден Ленина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Память			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мая 1958 г. имя лейтенанта Виктора Усова присвоено заставе Западного округа, которую он защищал. Именем Героя названы улицы и школы в Гродно, Никополе (Украина). С 1958 года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Гродно проводится турнир по боксу памяти В. М. Усова. В 2015 году выпущены в обращение конверты серии «Герои Советского Союза», посвящённые В. М. Усову. 30 июля 1964 г. деревня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Вулька-Доргунcкая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Гродненской области переименована в Усово. </a:t>
            </a:r>
          </a:p>
        </p:txBody>
      </p:sp>
    </p:spTree>
    <p:extLst>
      <p:ext uri="{BB962C8B-B14F-4D97-AF65-F5344CB8AC3E}">
        <p14:creationId xmlns:p14="http://schemas.microsoft.com/office/powerpoint/2010/main" val="348947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42475" y="365125"/>
            <a:ext cx="10411325" cy="58118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/>
        </p:blipFill>
        <p:spPr bwMode="auto">
          <a:xfrm>
            <a:off x="5390911" y="1289153"/>
            <a:ext cx="6648473" cy="554496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/>
        </p:blipFill>
        <p:spPr bwMode="auto">
          <a:xfrm>
            <a:off x="7833102" y="3271044"/>
            <a:ext cx="2062853" cy="14935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/>
        </p:blipFill>
        <p:spPr bwMode="auto">
          <a:xfrm>
            <a:off x="42541" y="4224630"/>
            <a:ext cx="3000904" cy="2376115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588505"/>
              </p:ext>
            </p:extLst>
          </p:nvPr>
        </p:nvGraphicFramePr>
        <p:xfrm>
          <a:off x="437213" y="1265270"/>
          <a:ext cx="11317574" cy="4247337"/>
        </p:xfrm>
        <a:graphic>
          <a:graphicData uri="http://schemas.openxmlformats.org/drawingml/2006/table">
            <a:tbl>
              <a:tblPr firstRow="1" firstCol="1" bandRow="1"/>
              <a:tblGrid>
                <a:gridCol w="673363"/>
                <a:gridCol w="2781859"/>
                <a:gridCol w="1717315"/>
                <a:gridCol w="1838424"/>
                <a:gridCol w="2407633"/>
                <a:gridCol w="1898980"/>
              </a:tblGrid>
              <a:tr h="111771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Название станции</a:t>
                      </a:r>
                    </a:p>
                  </a:txBody>
                  <a:tcPr marL="68580" marR="68580" marT="0" marB="0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Количество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баллов</a:t>
                      </a:r>
                    </a:p>
                  </a:txBody>
                  <a:tcPr marL="68580" marR="68580" marT="0" marB="0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Время выполнения задания</a:t>
                      </a:r>
                    </a:p>
                  </a:txBody>
                  <a:tcPr marL="68580" marR="68580" marT="0" marB="0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Правильность </a:t>
                      </a:r>
                      <a:r>
                        <a:rPr lang="ru-RU" sz="20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выполнения задания</a:t>
                      </a:r>
                    </a:p>
                  </a:txBody>
                  <a:tcPr marL="68580" marR="68580" marT="0" marB="0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Общее количество баллов</a:t>
                      </a:r>
                    </a:p>
                  </a:txBody>
                  <a:tcPr marL="68580" marR="68580" marT="0" marB="0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  <a:tr h="4263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«Лабиринт»</a:t>
                      </a:r>
                    </a:p>
                  </a:txBody>
                  <a:tcPr marL="68580" marR="68580" marT="0" marB="0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  <a:tr h="4263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«Шифровка»</a:t>
                      </a:r>
                    </a:p>
                  </a:txBody>
                  <a:tcPr marL="68580" marR="68580" marT="0" marB="0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  <a:tr h="4263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«Нарисуй танк»</a:t>
                      </a:r>
                    </a:p>
                  </a:txBody>
                  <a:tcPr marL="68580" marR="68580" marT="0" marB="0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  <a:tr h="5413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«Герои </a:t>
                      </a:r>
                      <a:r>
                        <a:rPr lang="ru-RU" sz="2000" b="1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Калинковичской</a:t>
                      </a:r>
                      <a:r>
                        <a:rPr lang="ru-RU" sz="20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земли»</a:t>
                      </a:r>
                    </a:p>
                  </a:txBody>
                  <a:tcPr marL="68580" marR="68580" marT="0" marB="0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  <a:tr h="5096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«Числовой код»</a:t>
                      </a:r>
                    </a:p>
                  </a:txBody>
                  <a:tcPr marL="68580" marR="68580" marT="0" marB="0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  <a:tr h="4263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«Кто быстрей?»</a:t>
                      </a:r>
                    </a:p>
                  </a:txBody>
                  <a:tcPr marL="68580" marR="68580" marT="0" marB="0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</a:tbl>
          </a:graphicData>
        </a:graphic>
      </p:graphicFrame>
      <p:sp>
        <p:nvSpPr>
          <p:cNvPr id="3" name="Скругленный прямоугольник 2"/>
          <p:cNvSpPr/>
          <p:nvPr/>
        </p:nvSpPr>
        <p:spPr bwMode="auto">
          <a:xfrm>
            <a:off x="2693233" y="168308"/>
            <a:ext cx="6805535" cy="91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Маршрутный лист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" y="6211669"/>
            <a:ext cx="5721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Вёл борьбу с фашистами, несмотря на 5 ранений! | Вспоминаем о подвиге Героя СССР Виктора Усова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457731" y="6354954"/>
            <a:ext cx="6099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https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://www.youtube.com/watch?v=52zMCofPe_Q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709" y="653472"/>
            <a:ext cx="8097982" cy="539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39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9" name="Заголовок 1"/>
          <p:cNvSpPr txBox="1"/>
          <p:nvPr/>
        </p:nvSpPr>
        <p:spPr bwMode="auto">
          <a:xfrm>
            <a:off x="3986050" y="0"/>
            <a:ext cx="42199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Мельнов</a:t>
            </a:r>
            <a:r>
              <a:rPr lang="ru-RU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/>
            </a:r>
            <a:br>
              <a:rPr lang="ru-RU" sz="3600" b="1" dirty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Иван  </a:t>
            </a:r>
            <a:r>
              <a:rPr lang="ru-RU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Михайлович</a:t>
            </a:r>
          </a:p>
        </p:txBody>
      </p:sp>
      <p:sp>
        <p:nvSpPr>
          <p:cNvPr id="20" name="Объект 2"/>
          <p:cNvSpPr txBox="1"/>
          <p:nvPr/>
        </p:nvSpPr>
        <p:spPr bwMode="auto">
          <a:xfrm>
            <a:off x="151946" y="1690688"/>
            <a:ext cx="11888108" cy="5060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			22 января 1924 г.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рождения	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Златоуст, Уральская область, СССР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смерти			19 июля 1944 г.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смерти			в районе п. Свислочь, Гродненская область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 войск		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139-я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стрелковая дивизия 50-й армии 2-го Белорусского фронта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Звание				старший лейтенант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		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стрелковой роты 1-го стрелкового батальона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364-го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стрелкового полка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		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Советского Союза, орден Ленина, орден Красной Звезды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Память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Именем И. М.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Мельнова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назван посёлок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Свислочского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района. Мемориальная доска в честь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Мельнова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установлена на здании ГБОУ НПО ПУ № 4 в Златоусте, в деревне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Буйничи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Могилёвской области на здании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агролесотехнического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колледжа. Имя Героя Советского Союза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Мельнова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носит ГПТУ № 4 г. Златоуста. Именем И. М.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Мельнова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названы улицы в городах Златоуст и Свислочь, а также в деревне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Буйничи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191643" y="153233"/>
            <a:ext cx="1848411" cy="2556000"/>
          </a:xfrm>
          <a:prstGeom prst="round2DiagRect">
            <a:avLst>
              <a:gd name="adj1" fmla="val 16667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37071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/>
                <a:gridCol w="2628900"/>
                <a:gridCol w="2628900"/>
                <a:gridCol w="2628900"/>
              </a:tblGrid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0" y="-1"/>
          <a:ext cx="12192000" cy="6858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48000"/>
                <a:gridCol w="3048000"/>
                <a:gridCol w="3048000"/>
              </a:tblGrid>
              <a:tr h="2286000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dirty="0"/>
                    </a:p>
                  </a:txBody>
                  <a:tcPr>
                    <a:lnR w="38100" algn="ctr">
                      <a:solidFill>
                        <a:schemeClr val="bg1"/>
                      </a:solidFill>
                    </a:lnR>
                    <a:lnB w="38100" algn="ctr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dirty="0"/>
                    </a:p>
                  </a:txBody>
                  <a:tcPr>
                    <a:lnL w="38100" algn="ctr">
                      <a:solidFill>
                        <a:schemeClr val="bg1"/>
                      </a:solidFill>
                    </a:lnL>
                    <a:lnR w="38100" algn="ctr">
                      <a:solidFill>
                        <a:schemeClr val="bg1"/>
                      </a:solidFill>
                    </a:lnR>
                    <a:lnB w="38100" algn="ctr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>
                    <a:lnL w="38100" algn="ctr">
                      <a:solidFill>
                        <a:schemeClr val="bg1"/>
                      </a:solidFill>
                    </a:lnL>
                    <a:lnR w="38100" algn="ctr">
                      <a:solidFill>
                        <a:schemeClr val="bg1"/>
                      </a:solidFill>
                    </a:lnR>
                    <a:lnB w="38100" algn="ctr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>
                    <a:lnL w="38100" algn="ctr">
                      <a:solidFill>
                        <a:schemeClr val="bg1"/>
                      </a:solidFill>
                    </a:lnL>
                    <a:lnB w="38100" algn="ctr">
                      <a:solidFill>
                        <a:schemeClr val="bg1"/>
                      </a:solidFill>
                    </a:lnB>
                  </a:tcPr>
                </a:tc>
              </a:tr>
              <a:tr h="2286000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>
                    <a:lnR w="38100" algn="ctr">
                      <a:solidFill>
                        <a:schemeClr val="bg1"/>
                      </a:solidFill>
                    </a:lnR>
                    <a:lnT w="38100" algn="ctr">
                      <a:solidFill>
                        <a:schemeClr val="bg1"/>
                      </a:solidFill>
                    </a:lnT>
                    <a:lnB w="38100" algn="ctr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dirty="0"/>
                    </a:p>
                  </a:txBody>
                  <a:tcPr>
                    <a:lnL w="38100" algn="ctr">
                      <a:solidFill>
                        <a:schemeClr val="bg1"/>
                      </a:solidFill>
                    </a:lnL>
                    <a:lnR w="38100" algn="ctr">
                      <a:solidFill>
                        <a:schemeClr val="bg1"/>
                      </a:solidFill>
                    </a:lnR>
                    <a:lnT w="38100" algn="ctr">
                      <a:solidFill>
                        <a:schemeClr val="bg1"/>
                      </a:solidFill>
                    </a:lnT>
                    <a:lnB w="38100" algn="ctr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>
                    <a:lnL w="38100" algn="ctr">
                      <a:solidFill>
                        <a:schemeClr val="bg1"/>
                      </a:solidFill>
                    </a:lnL>
                    <a:lnR w="38100" algn="ctr">
                      <a:solidFill>
                        <a:schemeClr val="bg1"/>
                      </a:solidFill>
                    </a:lnR>
                    <a:lnT w="38100" algn="ctr">
                      <a:solidFill>
                        <a:schemeClr val="bg1"/>
                      </a:solidFill>
                    </a:lnT>
                    <a:lnB w="38100" algn="ctr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>
                    <a:lnL w="38100" algn="ctr">
                      <a:solidFill>
                        <a:schemeClr val="bg1"/>
                      </a:solidFill>
                    </a:lnL>
                    <a:lnT w="38100" algn="ctr">
                      <a:solidFill>
                        <a:schemeClr val="bg1"/>
                      </a:solidFill>
                    </a:lnT>
                    <a:lnB w="38100" algn="ctr">
                      <a:solidFill>
                        <a:schemeClr val="bg1"/>
                      </a:solidFill>
                    </a:lnB>
                  </a:tcPr>
                </a:tc>
              </a:tr>
              <a:tr h="2286000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>
                    <a:lnR w="38100" algn="ctr">
                      <a:solidFill>
                        <a:schemeClr val="bg1"/>
                      </a:solidFill>
                    </a:lnR>
                    <a:lnT w="38100" algn="ctr">
                      <a:solidFill>
                        <a:schemeClr val="bg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>
                    <a:lnL w="38100" algn="ctr">
                      <a:solidFill>
                        <a:schemeClr val="bg1"/>
                      </a:solidFill>
                    </a:lnL>
                    <a:lnR w="38100" algn="ctr">
                      <a:solidFill>
                        <a:schemeClr val="bg1"/>
                      </a:solidFill>
                    </a:lnR>
                    <a:lnT w="38100" algn="ctr">
                      <a:solidFill>
                        <a:schemeClr val="bg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>
                    <a:lnL w="38100" algn="ctr">
                      <a:solidFill>
                        <a:schemeClr val="bg1"/>
                      </a:solidFill>
                    </a:lnL>
                    <a:lnR w="38100" algn="ctr">
                      <a:solidFill>
                        <a:schemeClr val="bg1"/>
                      </a:solidFill>
                    </a:lnR>
                    <a:lnT w="38100" algn="ctr">
                      <a:solidFill>
                        <a:schemeClr val="bg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>
                    <a:lnL w="38100" algn="ctr">
                      <a:solidFill>
                        <a:schemeClr val="bg1"/>
                      </a:solidFill>
                    </a:lnL>
                    <a:lnT w="38100" algn="ctr">
                      <a:solidFill>
                        <a:schemeClr val="bg1"/>
                      </a:solidFill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802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38465" y="161144"/>
            <a:ext cx="7515071" cy="6535712"/>
            <a:chOff x="2543328" y="134911"/>
            <a:chExt cx="7515071" cy="6535712"/>
          </a:xfrm>
        </p:grpSpPr>
        <p:sp>
          <p:nvSpPr>
            <p:cNvPr id="4" name="Овал 3"/>
            <p:cNvSpPr/>
            <p:nvPr/>
          </p:nvSpPr>
          <p:spPr bwMode="auto">
            <a:xfrm>
              <a:off x="2543328" y="134911"/>
              <a:ext cx="7515071" cy="6535712"/>
            </a:xfrm>
            <a:prstGeom prst="ellipse">
              <a:avLst/>
            </a:prstGeom>
            <a:solidFill>
              <a:srgbClr val="B846A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" name="Овал 4"/>
            <p:cNvSpPr/>
            <p:nvPr/>
          </p:nvSpPr>
          <p:spPr bwMode="auto">
            <a:xfrm>
              <a:off x="8190647" y="1141806"/>
              <a:ext cx="914400" cy="91440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4800" b="1">
                  <a:solidFill>
                    <a:schemeClr val="tx1"/>
                  </a:solidFill>
                  <a:latin typeface="Times New Roman"/>
                  <a:cs typeface="Times New Roman"/>
                </a:rPr>
                <a:t>С</a:t>
              </a:r>
            </a:p>
          </p:txBody>
        </p:sp>
        <p:sp>
          <p:nvSpPr>
            <p:cNvPr id="6" name="Овал 5"/>
            <p:cNvSpPr/>
            <p:nvPr/>
          </p:nvSpPr>
          <p:spPr bwMode="auto">
            <a:xfrm>
              <a:off x="8838649" y="1994155"/>
              <a:ext cx="914400" cy="91440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4800" b="1">
                  <a:solidFill>
                    <a:schemeClr val="tx1"/>
                  </a:solidFill>
                  <a:latin typeface="Times New Roman"/>
                  <a:cs typeface="Times New Roman"/>
                </a:rPr>
                <a:t>Ж</a:t>
              </a:r>
            </a:p>
          </p:txBody>
        </p:sp>
        <p:sp>
          <p:nvSpPr>
            <p:cNvPr id="7" name="Овал 6"/>
            <p:cNvSpPr/>
            <p:nvPr/>
          </p:nvSpPr>
          <p:spPr bwMode="auto">
            <a:xfrm>
              <a:off x="7373374" y="603406"/>
              <a:ext cx="914400" cy="91440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4800" b="1">
                  <a:solidFill>
                    <a:schemeClr val="tx1"/>
                  </a:solidFill>
                </a:rPr>
                <a:t>О</a:t>
              </a:r>
            </a:p>
          </p:txBody>
        </p:sp>
        <p:sp>
          <p:nvSpPr>
            <p:cNvPr id="8" name="Овал 7"/>
            <p:cNvSpPr/>
            <p:nvPr/>
          </p:nvSpPr>
          <p:spPr bwMode="auto">
            <a:xfrm>
              <a:off x="3978981" y="5063439"/>
              <a:ext cx="914400" cy="91440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4800" b="1">
                  <a:solidFill>
                    <a:schemeClr val="tx1"/>
                  </a:solidFill>
                  <a:latin typeface="Times New Roman"/>
                  <a:cs typeface="Times New Roman"/>
                </a:rPr>
                <a:t>Л</a:t>
              </a:r>
            </a:p>
          </p:txBody>
        </p:sp>
        <p:sp>
          <p:nvSpPr>
            <p:cNvPr id="9" name="Овал 8"/>
            <p:cNvSpPr/>
            <p:nvPr/>
          </p:nvSpPr>
          <p:spPr bwMode="auto">
            <a:xfrm>
              <a:off x="3217084" y="4308004"/>
              <a:ext cx="914400" cy="91440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4800" b="1">
                  <a:solidFill>
                    <a:schemeClr val="tx1"/>
                  </a:solidFill>
                  <a:latin typeface="Times New Roman"/>
                  <a:cs typeface="Times New Roman"/>
                </a:rPr>
                <a:t>В</a:t>
              </a:r>
              <a:endParaRPr/>
            </a:p>
          </p:txBody>
        </p:sp>
        <p:sp>
          <p:nvSpPr>
            <p:cNvPr id="10" name="Овал 9"/>
            <p:cNvSpPr/>
            <p:nvPr/>
          </p:nvSpPr>
          <p:spPr bwMode="auto">
            <a:xfrm>
              <a:off x="4258351" y="603406"/>
              <a:ext cx="914400" cy="91440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4800" b="1">
                  <a:solidFill>
                    <a:schemeClr val="tx1"/>
                  </a:solidFill>
                  <a:latin typeface="Times New Roman"/>
                  <a:cs typeface="Times New Roman"/>
                </a:rPr>
                <a:t>А</a:t>
              </a:r>
              <a:endParaRPr/>
            </a:p>
          </p:txBody>
        </p:sp>
        <p:sp>
          <p:nvSpPr>
            <p:cNvPr id="11" name="Овал 10"/>
            <p:cNvSpPr/>
            <p:nvPr/>
          </p:nvSpPr>
          <p:spPr bwMode="auto">
            <a:xfrm>
              <a:off x="3417192" y="1269794"/>
              <a:ext cx="914400" cy="91440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4800" b="1">
                  <a:solidFill>
                    <a:schemeClr val="tx1"/>
                  </a:solidFill>
                  <a:latin typeface="Times New Roman"/>
                  <a:cs typeface="Times New Roman"/>
                </a:rPr>
                <a:t>Н</a:t>
              </a:r>
            </a:p>
          </p:txBody>
        </p:sp>
        <p:sp>
          <p:nvSpPr>
            <p:cNvPr id="12" name="Овал 11"/>
            <p:cNvSpPr/>
            <p:nvPr/>
          </p:nvSpPr>
          <p:spPr bwMode="auto">
            <a:xfrm>
              <a:off x="2733745" y="3291232"/>
              <a:ext cx="914400" cy="9144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4800" b="1">
                  <a:solidFill>
                    <a:schemeClr val="tx1"/>
                  </a:solidFill>
                  <a:latin typeface="Times New Roman"/>
                  <a:cs typeface="Times New Roman"/>
                </a:rPr>
                <a:t>З</a:t>
              </a:r>
            </a:p>
          </p:txBody>
        </p:sp>
        <p:sp>
          <p:nvSpPr>
            <p:cNvPr id="13" name="Овал 12"/>
            <p:cNvSpPr/>
            <p:nvPr/>
          </p:nvSpPr>
          <p:spPr bwMode="auto">
            <a:xfrm>
              <a:off x="8812496" y="4077902"/>
              <a:ext cx="839447" cy="91440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4800" b="1">
                  <a:solidFill>
                    <a:schemeClr val="tx1"/>
                  </a:solidFill>
                  <a:latin typeface="Times New Roman"/>
                  <a:cs typeface="Times New Roman"/>
                </a:rPr>
                <a:t>А</a:t>
              </a:r>
            </a:p>
          </p:txBody>
        </p:sp>
        <p:sp>
          <p:nvSpPr>
            <p:cNvPr id="14" name="Овал 13"/>
            <p:cNvSpPr/>
            <p:nvPr/>
          </p:nvSpPr>
          <p:spPr bwMode="auto">
            <a:xfrm>
              <a:off x="7121071" y="5373031"/>
              <a:ext cx="914400" cy="91440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4800" b="1">
                  <a:solidFill>
                    <a:schemeClr val="tx1"/>
                  </a:solidFill>
                  <a:latin typeface="Times New Roman"/>
                  <a:cs typeface="Times New Roman"/>
                </a:rPr>
                <a:t>О</a:t>
              </a:r>
            </a:p>
          </p:txBody>
        </p:sp>
        <p:sp>
          <p:nvSpPr>
            <p:cNvPr id="15" name="Овал 14"/>
            <p:cNvSpPr/>
            <p:nvPr/>
          </p:nvSpPr>
          <p:spPr bwMode="auto">
            <a:xfrm>
              <a:off x="5286497" y="346329"/>
              <a:ext cx="914400" cy="91440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4800" b="1">
                  <a:solidFill>
                    <a:schemeClr val="tx1"/>
                  </a:solidFill>
                  <a:latin typeface="Times New Roman"/>
                  <a:cs typeface="Times New Roman"/>
                </a:rPr>
                <a:t>В</a:t>
              </a:r>
            </a:p>
          </p:txBody>
        </p:sp>
        <p:sp>
          <p:nvSpPr>
            <p:cNvPr id="16" name="Овал 15"/>
            <p:cNvSpPr/>
            <p:nvPr/>
          </p:nvSpPr>
          <p:spPr bwMode="auto">
            <a:xfrm>
              <a:off x="4988222" y="5520425"/>
              <a:ext cx="914400" cy="91440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4800" b="1">
                  <a:solidFill>
                    <a:schemeClr val="tx1"/>
                  </a:solidFill>
                  <a:latin typeface="Times New Roman"/>
                  <a:cs typeface="Times New Roman"/>
                </a:rPr>
                <a:t>Б</a:t>
              </a:r>
              <a:endParaRPr/>
            </a:p>
          </p:txBody>
        </p:sp>
        <p:cxnSp>
          <p:nvCxnSpPr>
            <p:cNvPr id="20" name="Прямая соединительная линия 19"/>
            <p:cNvCxnSpPr>
              <a:cxnSpLocks/>
            </p:cNvCxnSpPr>
            <p:nvPr/>
          </p:nvCxnSpPr>
          <p:spPr bwMode="auto">
            <a:xfrm flipH="1" flipV="1">
              <a:off x="3674284" y="3560527"/>
              <a:ext cx="5185894" cy="5969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>
              <a:cxnSpLocks/>
            </p:cNvCxnSpPr>
            <p:nvPr/>
          </p:nvCxnSpPr>
          <p:spPr bwMode="auto">
            <a:xfrm flipH="1">
              <a:off x="4436181" y="1596958"/>
              <a:ext cx="3228244" cy="2899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>
              <a:cxnSpLocks/>
            </p:cNvCxnSpPr>
            <p:nvPr/>
          </p:nvCxnSpPr>
          <p:spPr bwMode="auto">
            <a:xfrm flipH="1" flipV="1">
              <a:off x="5054366" y="1601588"/>
              <a:ext cx="3137134" cy="326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>
              <a:cxnSpLocks/>
            </p:cNvCxnSpPr>
            <p:nvPr/>
          </p:nvCxnSpPr>
          <p:spPr bwMode="auto">
            <a:xfrm flipV="1">
              <a:off x="6534047" y="2594405"/>
              <a:ext cx="2304602" cy="289471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>
              <a:cxnSpLocks/>
            </p:cNvCxnSpPr>
            <p:nvPr/>
          </p:nvCxnSpPr>
          <p:spPr bwMode="auto">
            <a:xfrm>
              <a:off x="5932091" y="1374645"/>
              <a:ext cx="1391501" cy="38569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>
              <a:cxnSpLocks/>
            </p:cNvCxnSpPr>
            <p:nvPr/>
          </p:nvCxnSpPr>
          <p:spPr bwMode="auto">
            <a:xfrm>
              <a:off x="3786339" y="2825494"/>
              <a:ext cx="306735" cy="160418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>
              <a:cxnSpLocks/>
            </p:cNvCxnSpPr>
            <p:nvPr/>
          </p:nvCxnSpPr>
          <p:spPr bwMode="auto">
            <a:xfrm flipH="1">
              <a:off x="4694207" y="1569388"/>
              <a:ext cx="2983148" cy="34674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>
              <a:cxnSpLocks/>
            </p:cNvCxnSpPr>
            <p:nvPr/>
          </p:nvCxnSpPr>
          <p:spPr bwMode="auto">
            <a:xfrm>
              <a:off x="4433676" y="1886130"/>
              <a:ext cx="2882175" cy="334541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Овал 29"/>
            <p:cNvSpPr/>
            <p:nvPr/>
          </p:nvSpPr>
          <p:spPr bwMode="auto">
            <a:xfrm>
              <a:off x="9021719" y="3016105"/>
              <a:ext cx="914400" cy="9144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4400" b="1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1" name="Овал 30"/>
            <p:cNvSpPr/>
            <p:nvPr/>
          </p:nvSpPr>
          <p:spPr bwMode="auto">
            <a:xfrm>
              <a:off x="8055254" y="4915831"/>
              <a:ext cx="914400" cy="91440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4800" b="1">
                  <a:solidFill>
                    <a:schemeClr val="tx1"/>
                  </a:solidFill>
                  <a:latin typeface="Times New Roman"/>
                  <a:cs typeface="Times New Roman"/>
                </a:rPr>
                <a:t>М</a:t>
              </a:r>
              <a:endParaRPr/>
            </a:p>
          </p:txBody>
        </p:sp>
        <p:sp>
          <p:nvSpPr>
            <p:cNvPr id="34" name="Овал 33"/>
            <p:cNvSpPr/>
            <p:nvPr/>
          </p:nvSpPr>
          <p:spPr bwMode="auto">
            <a:xfrm>
              <a:off x="6056869" y="5599284"/>
              <a:ext cx="914400" cy="91440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4800" b="1">
                  <a:solidFill>
                    <a:schemeClr val="tx1"/>
                  </a:solidFill>
                  <a:latin typeface="Times New Roman"/>
                  <a:cs typeface="Times New Roman"/>
                </a:rPr>
                <a:t>К</a:t>
              </a:r>
              <a:endParaRPr/>
            </a:p>
          </p:txBody>
        </p:sp>
        <p:sp>
          <p:nvSpPr>
            <p:cNvPr id="37" name="Овал 36"/>
            <p:cNvSpPr/>
            <p:nvPr/>
          </p:nvSpPr>
          <p:spPr bwMode="auto">
            <a:xfrm>
              <a:off x="2848402" y="2220500"/>
              <a:ext cx="914400" cy="91440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4800" b="1">
                  <a:solidFill>
                    <a:schemeClr val="tx1"/>
                  </a:solidFill>
                  <a:latin typeface="Times New Roman"/>
                  <a:cs typeface="Times New Roman"/>
                </a:rPr>
                <a:t>О</a:t>
              </a:r>
              <a:endParaRPr/>
            </a:p>
          </p:txBody>
        </p:sp>
        <p:sp>
          <p:nvSpPr>
            <p:cNvPr id="39" name="Овал 38"/>
            <p:cNvSpPr/>
            <p:nvPr/>
          </p:nvSpPr>
          <p:spPr bwMode="auto">
            <a:xfrm>
              <a:off x="6363893" y="313454"/>
              <a:ext cx="914400" cy="91440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4800" b="1">
                  <a:solidFill>
                    <a:schemeClr val="tx1"/>
                  </a:solidFill>
                  <a:latin typeface="Times New Roman"/>
                  <a:cs typeface="Times New Roman"/>
                </a:rPr>
                <a:t>У</a:t>
              </a:r>
              <a:endParaRPr/>
            </a:p>
          </p:txBody>
        </p:sp>
        <p:cxnSp>
          <p:nvCxnSpPr>
            <p:cNvPr id="45" name="Прямая соединительная линия 44"/>
            <p:cNvCxnSpPr>
              <a:cxnSpLocks/>
            </p:cNvCxnSpPr>
            <p:nvPr/>
          </p:nvCxnSpPr>
          <p:spPr bwMode="auto">
            <a:xfrm flipH="1">
              <a:off x="5832374" y="1361217"/>
              <a:ext cx="1016727" cy="40763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>
              <a:cxnSpLocks/>
            </p:cNvCxnSpPr>
            <p:nvPr/>
          </p:nvCxnSpPr>
          <p:spPr bwMode="auto">
            <a:xfrm flipV="1">
              <a:off x="5819992" y="3362192"/>
              <a:ext cx="3066325" cy="20874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>
              <a:cxnSpLocks/>
            </p:cNvCxnSpPr>
            <p:nvPr/>
          </p:nvCxnSpPr>
          <p:spPr bwMode="auto">
            <a:xfrm flipV="1">
              <a:off x="4682053" y="2062779"/>
              <a:ext cx="3662627" cy="297402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>
              <a:cxnSpLocks/>
            </p:cNvCxnSpPr>
            <p:nvPr/>
          </p:nvCxnSpPr>
          <p:spPr bwMode="auto">
            <a:xfrm>
              <a:off x="8322730" y="2065691"/>
              <a:ext cx="535242" cy="210522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>
              <a:cxnSpLocks/>
            </p:cNvCxnSpPr>
            <p:nvPr/>
          </p:nvCxnSpPr>
          <p:spPr bwMode="auto">
            <a:xfrm flipH="1" flipV="1">
              <a:off x="5045251" y="1604146"/>
              <a:ext cx="3765053" cy="9819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>
              <a:cxnSpLocks/>
            </p:cNvCxnSpPr>
            <p:nvPr/>
          </p:nvCxnSpPr>
          <p:spPr bwMode="auto">
            <a:xfrm>
              <a:off x="5940597" y="1416202"/>
              <a:ext cx="2975219" cy="196557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/>
            <p:cNvCxnSpPr>
              <a:cxnSpLocks/>
            </p:cNvCxnSpPr>
            <p:nvPr/>
          </p:nvCxnSpPr>
          <p:spPr bwMode="auto">
            <a:xfrm flipV="1">
              <a:off x="4069593" y="3632014"/>
              <a:ext cx="4960886" cy="75356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/>
            <p:cNvCxnSpPr>
              <a:cxnSpLocks/>
            </p:cNvCxnSpPr>
            <p:nvPr/>
          </p:nvCxnSpPr>
          <p:spPr bwMode="auto">
            <a:xfrm>
              <a:off x="6860596" y="1392282"/>
              <a:ext cx="1330051" cy="350537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94"/>
            <p:cNvCxnSpPr>
              <a:cxnSpLocks/>
            </p:cNvCxnSpPr>
            <p:nvPr/>
          </p:nvCxnSpPr>
          <p:spPr bwMode="auto">
            <a:xfrm>
              <a:off x="3809446" y="2828398"/>
              <a:ext cx="2765540" cy="26419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1" name="Рисунок 120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8967280" y="2968218"/>
              <a:ext cx="1005927" cy="100592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2338465" y="161144"/>
            <a:ext cx="7515071" cy="6535712"/>
            <a:chOff x="2543328" y="134911"/>
            <a:chExt cx="7515071" cy="6535712"/>
          </a:xfrm>
        </p:grpSpPr>
        <p:sp>
          <p:nvSpPr>
            <p:cNvPr id="4" name="Овал 3"/>
            <p:cNvSpPr/>
            <p:nvPr/>
          </p:nvSpPr>
          <p:spPr bwMode="auto">
            <a:xfrm>
              <a:off x="2543328" y="134911"/>
              <a:ext cx="7515071" cy="6535712"/>
            </a:xfrm>
            <a:prstGeom prst="ellipse">
              <a:avLst/>
            </a:prstGeom>
            <a:solidFill>
              <a:srgbClr val="B846A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" name="Овал 4"/>
            <p:cNvSpPr/>
            <p:nvPr/>
          </p:nvSpPr>
          <p:spPr bwMode="auto">
            <a:xfrm>
              <a:off x="8190647" y="1141806"/>
              <a:ext cx="914400" cy="91440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4800" b="1">
                  <a:solidFill>
                    <a:schemeClr val="tx1"/>
                  </a:solidFill>
                  <a:latin typeface="Times New Roman"/>
                  <a:cs typeface="Times New Roman"/>
                </a:rPr>
                <a:t>С</a:t>
              </a:r>
            </a:p>
          </p:txBody>
        </p:sp>
        <p:sp>
          <p:nvSpPr>
            <p:cNvPr id="6" name="Овал 5"/>
            <p:cNvSpPr/>
            <p:nvPr/>
          </p:nvSpPr>
          <p:spPr bwMode="auto">
            <a:xfrm>
              <a:off x="8838649" y="1994155"/>
              <a:ext cx="914400" cy="91440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4800" b="1">
                  <a:solidFill>
                    <a:schemeClr val="tx1"/>
                  </a:solidFill>
                  <a:latin typeface="Times New Roman"/>
                  <a:cs typeface="Times New Roman"/>
                </a:rPr>
                <a:t>Ж</a:t>
              </a:r>
            </a:p>
          </p:txBody>
        </p:sp>
        <p:sp>
          <p:nvSpPr>
            <p:cNvPr id="7" name="Овал 6"/>
            <p:cNvSpPr/>
            <p:nvPr/>
          </p:nvSpPr>
          <p:spPr bwMode="auto">
            <a:xfrm>
              <a:off x="7373374" y="603406"/>
              <a:ext cx="914400" cy="91440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4800" b="1">
                  <a:solidFill>
                    <a:schemeClr val="tx1"/>
                  </a:solidFill>
                </a:rPr>
                <a:t>О</a:t>
              </a:r>
            </a:p>
          </p:txBody>
        </p:sp>
        <p:sp>
          <p:nvSpPr>
            <p:cNvPr id="8" name="Овал 7"/>
            <p:cNvSpPr/>
            <p:nvPr/>
          </p:nvSpPr>
          <p:spPr bwMode="auto">
            <a:xfrm>
              <a:off x="3978981" y="5063439"/>
              <a:ext cx="914400" cy="91440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4800" b="1">
                  <a:solidFill>
                    <a:schemeClr val="tx1"/>
                  </a:solidFill>
                  <a:latin typeface="Times New Roman"/>
                  <a:cs typeface="Times New Roman"/>
                </a:rPr>
                <a:t>Л</a:t>
              </a:r>
            </a:p>
          </p:txBody>
        </p:sp>
        <p:sp>
          <p:nvSpPr>
            <p:cNvPr id="9" name="Овал 8"/>
            <p:cNvSpPr/>
            <p:nvPr/>
          </p:nvSpPr>
          <p:spPr bwMode="auto">
            <a:xfrm>
              <a:off x="3217084" y="4308004"/>
              <a:ext cx="914400" cy="91440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4800" b="1">
                  <a:solidFill>
                    <a:schemeClr val="tx1"/>
                  </a:solidFill>
                  <a:latin typeface="Times New Roman"/>
                  <a:cs typeface="Times New Roman"/>
                </a:rPr>
                <a:t>В</a:t>
              </a:r>
              <a:endParaRPr/>
            </a:p>
          </p:txBody>
        </p:sp>
        <p:sp>
          <p:nvSpPr>
            <p:cNvPr id="10" name="Овал 9"/>
            <p:cNvSpPr/>
            <p:nvPr/>
          </p:nvSpPr>
          <p:spPr bwMode="auto">
            <a:xfrm>
              <a:off x="4258351" y="603406"/>
              <a:ext cx="914400" cy="91440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4800" b="1">
                  <a:solidFill>
                    <a:schemeClr val="tx1"/>
                  </a:solidFill>
                  <a:latin typeface="Times New Roman"/>
                  <a:cs typeface="Times New Roman"/>
                </a:rPr>
                <a:t>А</a:t>
              </a:r>
              <a:endParaRPr/>
            </a:p>
          </p:txBody>
        </p:sp>
        <p:sp>
          <p:nvSpPr>
            <p:cNvPr id="11" name="Овал 10"/>
            <p:cNvSpPr/>
            <p:nvPr/>
          </p:nvSpPr>
          <p:spPr bwMode="auto">
            <a:xfrm>
              <a:off x="3417192" y="1269794"/>
              <a:ext cx="914400" cy="91440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4800" b="1">
                  <a:solidFill>
                    <a:schemeClr val="tx1"/>
                  </a:solidFill>
                  <a:latin typeface="Times New Roman"/>
                  <a:cs typeface="Times New Roman"/>
                </a:rPr>
                <a:t>Н</a:t>
              </a:r>
            </a:p>
          </p:txBody>
        </p:sp>
        <p:sp>
          <p:nvSpPr>
            <p:cNvPr id="12" name="Овал 11"/>
            <p:cNvSpPr/>
            <p:nvPr/>
          </p:nvSpPr>
          <p:spPr bwMode="auto">
            <a:xfrm>
              <a:off x="2733745" y="3291232"/>
              <a:ext cx="914400" cy="9144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4800" b="1">
                  <a:solidFill>
                    <a:schemeClr val="tx1"/>
                  </a:solidFill>
                  <a:latin typeface="Times New Roman"/>
                  <a:cs typeface="Times New Roman"/>
                </a:rPr>
                <a:t>З</a:t>
              </a:r>
            </a:p>
          </p:txBody>
        </p:sp>
        <p:sp>
          <p:nvSpPr>
            <p:cNvPr id="13" name="Овал 12"/>
            <p:cNvSpPr/>
            <p:nvPr/>
          </p:nvSpPr>
          <p:spPr bwMode="auto">
            <a:xfrm>
              <a:off x="8812496" y="4077902"/>
              <a:ext cx="839447" cy="91440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4800" b="1">
                  <a:solidFill>
                    <a:schemeClr val="tx1"/>
                  </a:solidFill>
                  <a:latin typeface="Times New Roman"/>
                  <a:cs typeface="Times New Roman"/>
                </a:rPr>
                <a:t>А</a:t>
              </a:r>
            </a:p>
          </p:txBody>
        </p:sp>
        <p:sp>
          <p:nvSpPr>
            <p:cNvPr id="14" name="Овал 13"/>
            <p:cNvSpPr/>
            <p:nvPr/>
          </p:nvSpPr>
          <p:spPr bwMode="auto">
            <a:xfrm>
              <a:off x="7121071" y="5373031"/>
              <a:ext cx="914400" cy="91440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4800" b="1">
                  <a:solidFill>
                    <a:schemeClr val="tx1"/>
                  </a:solidFill>
                  <a:latin typeface="Times New Roman"/>
                  <a:cs typeface="Times New Roman"/>
                </a:rPr>
                <a:t>О</a:t>
              </a:r>
            </a:p>
          </p:txBody>
        </p:sp>
        <p:sp>
          <p:nvSpPr>
            <p:cNvPr id="15" name="Овал 14"/>
            <p:cNvSpPr/>
            <p:nvPr/>
          </p:nvSpPr>
          <p:spPr bwMode="auto">
            <a:xfrm>
              <a:off x="5286497" y="346329"/>
              <a:ext cx="914400" cy="91440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4800" b="1">
                  <a:solidFill>
                    <a:schemeClr val="tx1"/>
                  </a:solidFill>
                  <a:latin typeface="Times New Roman"/>
                  <a:cs typeface="Times New Roman"/>
                </a:rPr>
                <a:t>В</a:t>
              </a:r>
            </a:p>
          </p:txBody>
        </p:sp>
        <p:sp>
          <p:nvSpPr>
            <p:cNvPr id="16" name="Овал 15"/>
            <p:cNvSpPr/>
            <p:nvPr/>
          </p:nvSpPr>
          <p:spPr bwMode="auto">
            <a:xfrm>
              <a:off x="4988222" y="5520425"/>
              <a:ext cx="914400" cy="91440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4800" b="1">
                  <a:solidFill>
                    <a:schemeClr val="tx1"/>
                  </a:solidFill>
                  <a:latin typeface="Times New Roman"/>
                  <a:cs typeface="Times New Roman"/>
                </a:rPr>
                <a:t>Б</a:t>
              </a:r>
              <a:endParaRPr/>
            </a:p>
          </p:txBody>
        </p:sp>
        <p:cxnSp>
          <p:nvCxnSpPr>
            <p:cNvPr id="20" name="Прямая соединительная линия 19"/>
            <p:cNvCxnSpPr>
              <a:cxnSpLocks/>
            </p:cNvCxnSpPr>
            <p:nvPr/>
          </p:nvCxnSpPr>
          <p:spPr bwMode="auto">
            <a:xfrm flipH="1" flipV="1">
              <a:off x="3674284" y="3560527"/>
              <a:ext cx="5185894" cy="59696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>
              <a:cxnSpLocks/>
            </p:cNvCxnSpPr>
            <p:nvPr/>
          </p:nvCxnSpPr>
          <p:spPr bwMode="auto">
            <a:xfrm flipH="1">
              <a:off x="4436181" y="1596958"/>
              <a:ext cx="3228244" cy="28998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>
              <a:cxnSpLocks/>
            </p:cNvCxnSpPr>
            <p:nvPr/>
          </p:nvCxnSpPr>
          <p:spPr bwMode="auto">
            <a:xfrm flipH="1" flipV="1">
              <a:off x="5054366" y="1601588"/>
              <a:ext cx="3137134" cy="326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>
              <a:cxnSpLocks/>
            </p:cNvCxnSpPr>
            <p:nvPr/>
          </p:nvCxnSpPr>
          <p:spPr bwMode="auto">
            <a:xfrm flipV="1">
              <a:off x="6534047" y="2594405"/>
              <a:ext cx="2304602" cy="289471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>
              <a:cxnSpLocks/>
            </p:cNvCxnSpPr>
            <p:nvPr/>
          </p:nvCxnSpPr>
          <p:spPr bwMode="auto">
            <a:xfrm>
              <a:off x="5932091" y="1374645"/>
              <a:ext cx="1391501" cy="38569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>
              <a:cxnSpLocks/>
            </p:cNvCxnSpPr>
            <p:nvPr/>
          </p:nvCxnSpPr>
          <p:spPr bwMode="auto">
            <a:xfrm>
              <a:off x="3786339" y="2825494"/>
              <a:ext cx="306735" cy="160418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>
              <a:cxnSpLocks/>
            </p:cNvCxnSpPr>
            <p:nvPr/>
          </p:nvCxnSpPr>
          <p:spPr bwMode="auto">
            <a:xfrm flipH="1">
              <a:off x="4694207" y="1569388"/>
              <a:ext cx="2983148" cy="34674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>
              <a:cxnSpLocks/>
            </p:cNvCxnSpPr>
            <p:nvPr/>
          </p:nvCxnSpPr>
          <p:spPr bwMode="auto">
            <a:xfrm>
              <a:off x="4433676" y="1886130"/>
              <a:ext cx="2882175" cy="334541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Овал 29"/>
            <p:cNvSpPr/>
            <p:nvPr/>
          </p:nvSpPr>
          <p:spPr bwMode="auto">
            <a:xfrm>
              <a:off x="9021719" y="3016105"/>
              <a:ext cx="914400" cy="9144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4400" b="1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1" name="Овал 30"/>
            <p:cNvSpPr/>
            <p:nvPr/>
          </p:nvSpPr>
          <p:spPr bwMode="auto">
            <a:xfrm>
              <a:off x="8055254" y="4915831"/>
              <a:ext cx="914400" cy="91440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4800" b="1">
                  <a:solidFill>
                    <a:schemeClr val="tx1"/>
                  </a:solidFill>
                  <a:latin typeface="Times New Roman"/>
                  <a:cs typeface="Times New Roman"/>
                </a:rPr>
                <a:t>М</a:t>
              </a:r>
              <a:endParaRPr/>
            </a:p>
          </p:txBody>
        </p:sp>
        <p:sp>
          <p:nvSpPr>
            <p:cNvPr id="34" name="Овал 33"/>
            <p:cNvSpPr/>
            <p:nvPr/>
          </p:nvSpPr>
          <p:spPr bwMode="auto">
            <a:xfrm>
              <a:off x="6056869" y="5599284"/>
              <a:ext cx="914400" cy="91440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4800" b="1">
                  <a:solidFill>
                    <a:schemeClr val="tx1"/>
                  </a:solidFill>
                  <a:latin typeface="Times New Roman"/>
                  <a:cs typeface="Times New Roman"/>
                </a:rPr>
                <a:t>К</a:t>
              </a:r>
              <a:endParaRPr/>
            </a:p>
          </p:txBody>
        </p:sp>
        <p:sp>
          <p:nvSpPr>
            <p:cNvPr id="37" name="Овал 36"/>
            <p:cNvSpPr/>
            <p:nvPr/>
          </p:nvSpPr>
          <p:spPr bwMode="auto">
            <a:xfrm>
              <a:off x="2848402" y="2220500"/>
              <a:ext cx="914400" cy="91440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4800" b="1">
                  <a:solidFill>
                    <a:schemeClr val="tx1"/>
                  </a:solidFill>
                  <a:latin typeface="Times New Roman"/>
                  <a:cs typeface="Times New Roman"/>
                </a:rPr>
                <a:t>О</a:t>
              </a:r>
              <a:endParaRPr/>
            </a:p>
          </p:txBody>
        </p:sp>
        <p:sp>
          <p:nvSpPr>
            <p:cNvPr id="39" name="Овал 38"/>
            <p:cNvSpPr/>
            <p:nvPr/>
          </p:nvSpPr>
          <p:spPr bwMode="auto">
            <a:xfrm>
              <a:off x="6363893" y="313454"/>
              <a:ext cx="914400" cy="91440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4800" b="1" dirty="0">
                  <a:solidFill>
                    <a:schemeClr val="tx1"/>
                  </a:solidFill>
                  <a:latin typeface="Times New Roman"/>
                  <a:cs typeface="Times New Roman"/>
                </a:rPr>
                <a:t>У</a:t>
              </a:r>
              <a:endParaRPr dirty="0"/>
            </a:p>
          </p:txBody>
        </p:sp>
        <p:cxnSp>
          <p:nvCxnSpPr>
            <p:cNvPr id="45" name="Прямая соединительная линия 44"/>
            <p:cNvCxnSpPr>
              <a:cxnSpLocks/>
            </p:cNvCxnSpPr>
            <p:nvPr/>
          </p:nvCxnSpPr>
          <p:spPr bwMode="auto">
            <a:xfrm flipH="1">
              <a:off x="5832374" y="1361217"/>
              <a:ext cx="1016727" cy="40763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>
              <a:cxnSpLocks/>
            </p:cNvCxnSpPr>
            <p:nvPr/>
          </p:nvCxnSpPr>
          <p:spPr bwMode="auto">
            <a:xfrm flipV="1">
              <a:off x="5819992" y="3362192"/>
              <a:ext cx="3066325" cy="20874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>
              <a:cxnSpLocks/>
            </p:cNvCxnSpPr>
            <p:nvPr/>
          </p:nvCxnSpPr>
          <p:spPr bwMode="auto">
            <a:xfrm flipV="1">
              <a:off x="4682053" y="2062779"/>
              <a:ext cx="3662627" cy="297402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>
              <a:cxnSpLocks/>
            </p:cNvCxnSpPr>
            <p:nvPr/>
          </p:nvCxnSpPr>
          <p:spPr bwMode="auto">
            <a:xfrm>
              <a:off x="8322730" y="2065691"/>
              <a:ext cx="535242" cy="210522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>
              <a:cxnSpLocks/>
            </p:cNvCxnSpPr>
            <p:nvPr/>
          </p:nvCxnSpPr>
          <p:spPr bwMode="auto">
            <a:xfrm flipH="1" flipV="1">
              <a:off x="5045251" y="1604146"/>
              <a:ext cx="3765053" cy="9819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>
              <a:cxnSpLocks/>
            </p:cNvCxnSpPr>
            <p:nvPr/>
          </p:nvCxnSpPr>
          <p:spPr bwMode="auto">
            <a:xfrm>
              <a:off x="5940597" y="1416202"/>
              <a:ext cx="2975219" cy="196557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/>
            <p:cNvCxnSpPr>
              <a:cxnSpLocks/>
            </p:cNvCxnSpPr>
            <p:nvPr/>
          </p:nvCxnSpPr>
          <p:spPr bwMode="auto">
            <a:xfrm flipV="1">
              <a:off x="4069593" y="3632014"/>
              <a:ext cx="4960886" cy="75356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/>
            <p:cNvCxnSpPr>
              <a:cxnSpLocks/>
            </p:cNvCxnSpPr>
            <p:nvPr/>
          </p:nvCxnSpPr>
          <p:spPr bwMode="auto">
            <a:xfrm>
              <a:off x="6860596" y="1392282"/>
              <a:ext cx="1330051" cy="350537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94"/>
            <p:cNvCxnSpPr>
              <a:cxnSpLocks/>
            </p:cNvCxnSpPr>
            <p:nvPr/>
          </p:nvCxnSpPr>
          <p:spPr bwMode="auto">
            <a:xfrm>
              <a:off x="3809446" y="2828398"/>
              <a:ext cx="2765540" cy="26419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1" name="Рисунок 120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8967280" y="2968218"/>
              <a:ext cx="1005927" cy="1005927"/>
            </a:xfrm>
            <a:prstGeom prst="rect">
              <a:avLst/>
            </a:prstGeom>
          </p:spPr>
        </p:pic>
      </p:grpSp>
      <p:sp>
        <p:nvSpPr>
          <p:cNvPr id="3" name="Скругленный прямоугольник 2"/>
          <p:cNvSpPr/>
          <p:nvPr/>
        </p:nvSpPr>
        <p:spPr bwMode="auto">
          <a:xfrm>
            <a:off x="0" y="0"/>
            <a:ext cx="3801901" cy="91113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400" b="1" dirty="0">
                <a:solidFill>
                  <a:srgbClr val="FF0000"/>
                </a:solidFill>
                <a:latin typeface="Times New Roman"/>
                <a:cs typeface="Times New Roman"/>
              </a:rPr>
              <a:t>ЗАСЛОНОВ</a:t>
            </a: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8322730" y="19553"/>
            <a:ext cx="3872275" cy="91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400" b="1" dirty="0">
                <a:solidFill>
                  <a:srgbClr val="FF0000"/>
                </a:solidFill>
                <a:latin typeface="Times New Roman"/>
                <a:cs typeface="Times New Roman"/>
              </a:rPr>
              <a:t>БУМАЖКОВ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64891" y="1825625"/>
            <a:ext cx="11677338" cy="4351338"/>
          </a:xfrm>
        </p:spPr>
        <p:txBody>
          <a:bodyPr/>
          <a:lstStyle/>
          <a:p>
            <a:pPr marL="0" indent="0">
              <a:buNone/>
              <a:defRPr/>
            </a:pPr>
            <a:endParaRPr lang="ru-RU"/>
          </a:p>
          <a:p>
            <a:pPr marL="0" indent="0">
              <a:buNone/>
              <a:defRPr/>
            </a:pPr>
            <a:endParaRPr lang="ru-RU"/>
          </a:p>
          <a:p>
            <a:pPr marL="0" indent="0">
              <a:buNone/>
              <a:defRPr/>
            </a:pPr>
            <a:endParaRPr lang="ru-RU"/>
          </a:p>
          <a:p>
            <a:pPr marL="0" indent="0">
              <a:buNone/>
              <a:defRPr/>
            </a:pPr>
            <a:endParaRPr lang="ru-RU"/>
          </a:p>
          <a:p>
            <a:pPr marL="0" indent="0">
              <a:buNone/>
              <a:defRPr/>
            </a:pPr>
            <a:r>
              <a:rPr lang="ru-RU"/>
              <a:t>          </a:t>
            </a:r>
          </a:p>
        </p:txBody>
      </p:sp>
      <p:sp>
        <p:nvSpPr>
          <p:cNvPr id="5" name="Объект 2"/>
          <p:cNvSpPr txBox="1"/>
          <p:nvPr/>
        </p:nvSpPr>
        <p:spPr bwMode="auto">
          <a:xfrm>
            <a:off x="165572" y="1200329"/>
            <a:ext cx="11860856" cy="5657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			25 декабря 1909 г. (7 января 1910 г.)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рождения			</a:t>
            </a:r>
            <a:r>
              <a:rPr lang="ru-RU" sz="17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Осташков, Тверская губерния, Российская империя</a:t>
            </a:r>
            <a:endParaRPr lang="ru-RU" sz="17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смерти			14 ноября 1942 г.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смерти			д.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Куповать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Сенненский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Витебская область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 войск			партизанский отряд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Звание				рядовой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			звание «Герой Советского Союза», 2 ордена Ленина,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медаль «За трудовое отличие»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Память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Именем К. С.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Заслонова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названы улицы в Беларуси, России и Украине. В Беларуси: в Белыничах, Бресте, Барановичах, Бобруйске, Борисове, Быхове, Витебске, Глубоком, Гомеле, Горках, Гродно, Солигорске, Сенно, Минске, Мозыре, Орше, Осиповичах, Речице, Хойниках. В России: в Альметьевске, Астрахани, Батайске, Белгороде, Бузулуке, Великих Луках, Осташкове, Волгограде, Воронеже, Вязьме, Городце, Грозном, Иркутске (переулок), Казани, Кумертау, Калининграде, Липецке, Моршанске, Нижнем Новгороде, Нижнем Тагиле, Новосибирске, Омске, Перми, Санкт-Петербурге, Ставрополе, Твери, Тюмени, Талице, Уфе, Хабаровске, Челябинске, Златоусте. Именем К. С.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Заслонова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также назван военный городок в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Лепельском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Витебской области — деревня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Заслоново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Именем К. С.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Заслонова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также названы электропоезд ЭР2Т-7129 Московской железной дороги, тепловоз ТЭП70-0379 (депо Орша Белорусской железной дороги); электровоз ВЛ10-615 (депо Златоуст Южно-Уральской железной дороги), детская железная дорога в г. Минске, а также одна из её станций; школа № 1 в г. Невель и школа в п. Поречье Великолукского района Псковской области, средняя школа № 69 г. Минска,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школа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№ 10 г. Орши. В 1964 г. зарегистрирован сорт сирени обыкновенной «Константин Заслонов».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3600061" y="0"/>
            <a:ext cx="499187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Заслонов</a:t>
            </a:r>
            <a:endParaRPr dirty="0"/>
          </a:p>
          <a:p>
            <a:pPr algn="ctr">
              <a:defRPr/>
            </a:pPr>
            <a:r>
              <a:rPr lang="ru-RU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Константин Сергеевич</a:t>
            </a:r>
            <a:endParaRPr lang="ru-RU" sz="3600" b="1" i="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/>
        </p:blipFill>
        <p:spPr bwMode="auto">
          <a:xfrm>
            <a:off x="9557696" y="108105"/>
            <a:ext cx="2468050" cy="2523124"/>
          </a:xfrm>
          <a:prstGeom prst="round2DiagRect">
            <a:avLst>
              <a:gd name="adj1" fmla="val 16667"/>
              <a:gd name="adj2" fmla="val 0"/>
            </a:avLst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6488668"/>
            <a:ext cx="103701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 Заслонов | НАШИ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звучат имена:	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https://www.youtube.com/watch?v=cImiuSqrgUs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5" y="533377"/>
            <a:ext cx="8201890" cy="579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34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/>
        </p:blipFill>
        <p:spPr bwMode="auto">
          <a:xfrm>
            <a:off x="536853" y="4309932"/>
            <a:ext cx="2999492" cy="23776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/>
        </p:blipFill>
        <p:spPr bwMode="auto">
          <a:xfrm>
            <a:off x="7452551" y="4309932"/>
            <a:ext cx="2869394" cy="2079885"/>
          </a:xfrm>
          <a:prstGeom prst="rect">
            <a:avLst/>
          </a:prstGeom>
        </p:spPr>
      </p:pic>
      <p:sp>
        <p:nvSpPr>
          <p:cNvPr id="11" name="Объект 2"/>
          <p:cNvSpPr txBox="1"/>
          <p:nvPr/>
        </p:nvSpPr>
        <p:spPr bwMode="auto">
          <a:xfrm>
            <a:off x="264054" y="1217792"/>
            <a:ext cx="11663892" cy="53673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			30 июня 1910 г.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рождения	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Свиягино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Приморский край,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Российская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империя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смерти			ноябрь 1941 г.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смерти			д. Оржица, Полтавская область, Украина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 войск		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партизанский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отряд «Красный Октябрь»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Звание				командир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		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Герой Советского Союза,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Ленина, медаль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«Золотая Звезда»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Память				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Именем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 П.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Бумажкова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названы улицы в Мозыре,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Петрикове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Октябрьском, Поречье (Октябрьский район), переулок и проезд в Минске, переулок и улица в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Бобруйске.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1969 г. в честь Т. П.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Бумажкова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п. Залесье, а также железнодорожная станция на линии Рабкор — Бобруйск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Октябрьском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р-не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Гомельской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обл.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переименованы в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Бумажково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1961 г.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Октябрьском был установлен памятник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П.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Бумажкову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его имя носит местный кинотеатр. В Минске на доме по адресу ул.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Бумажкова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4, установлена мемориальная доска. На Аллее Героев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п. Октябрьский установлена стела с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барельефом Т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П.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Бумажкова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открыт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мурал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Память 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отважном партизане живёт в стихах и песнях (Кантата «Партизан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Бумажков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 стихотворение Петруся Бровки «Партизан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Бумажков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979312" y="127274"/>
            <a:ext cx="2067791" cy="2556000"/>
          </a:xfrm>
          <a:prstGeom prst="round2DiagRect">
            <a:avLst>
              <a:gd name="adj1" fmla="val 16667"/>
              <a:gd name="adj2" fmla="val 0"/>
            </a:avLst>
          </a:prstGeom>
        </p:spPr>
      </p:pic>
      <p:sp>
        <p:nvSpPr>
          <p:cNvPr id="12" name="Прямоугольник 11"/>
          <p:cNvSpPr/>
          <p:nvPr/>
        </p:nvSpPr>
        <p:spPr bwMode="auto">
          <a:xfrm>
            <a:off x="4086476" y="0"/>
            <a:ext cx="401904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Бумажков</a:t>
            </a:r>
            <a:endParaRPr lang="ru-RU" sz="36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Тихон </a:t>
            </a:r>
            <a:r>
              <a:rPr lang="ru-RU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Пименович</a:t>
            </a:r>
            <a:endParaRPr lang="ru-RU" sz="3600" b="1" i="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 bwMode="auto">
          <a:xfrm>
            <a:off x="705262" y="3151681"/>
            <a:ext cx="10884545" cy="2347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57800" y="6350168"/>
            <a:ext cx="5920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https://</a:t>
            </a:r>
            <a:r>
              <a:rPr lang="es-ES_tradnl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www.youtube.com/watch?v=kcXVhtzFnPM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-1" y="6211669"/>
            <a:ext cx="5384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Возглавил борьбу жителей с первых дней войны!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Бумажкова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649748"/>
            <a:ext cx="5384800" cy="5558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85689" y="539468"/>
            <a:ext cx="3198479" cy="192186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" y="3000798"/>
            <a:ext cx="3969855" cy="33177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9" t="3303" r="1503" b="4577"/>
          <a:stretch/>
        </p:blipFill>
        <p:spPr>
          <a:xfrm>
            <a:off x="3969856" y="921327"/>
            <a:ext cx="8097454" cy="501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0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</TotalTime>
  <Words>593</Words>
  <Application>Microsoft Office PowerPoint</Application>
  <DocSecurity>0</DocSecurity>
  <PresentationFormat>Произвольный</PresentationFormat>
  <Paragraphs>286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Черняховский Иван Данилович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Яна Капуста</cp:lastModifiedBy>
  <cp:revision>197</cp:revision>
  <dcterms:created xsi:type="dcterms:W3CDTF">2025-05-01T19:37:57Z</dcterms:created>
  <dcterms:modified xsi:type="dcterms:W3CDTF">2025-12-29T05:54:10Z</dcterms:modified>
  <dc:identifier/>
  <dc:language/>
  <cp:version/>
</cp:coreProperties>
</file>