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29"/>
  </p:notesMasterIdLst>
  <p:handoutMasterIdLst>
    <p:handoutMasterId r:id="rId30"/>
  </p:handoutMasterIdLst>
  <p:sldIdLst>
    <p:sldId id="263" r:id="rId5"/>
    <p:sldId id="476" r:id="rId6"/>
    <p:sldId id="467" r:id="rId7"/>
    <p:sldId id="454" r:id="rId8"/>
    <p:sldId id="481" r:id="rId9"/>
    <p:sldId id="452" r:id="rId10"/>
    <p:sldId id="408" r:id="rId11"/>
    <p:sldId id="409" r:id="rId12"/>
    <p:sldId id="456" r:id="rId13"/>
    <p:sldId id="455" r:id="rId14"/>
    <p:sldId id="458" r:id="rId15"/>
    <p:sldId id="457" r:id="rId16"/>
    <p:sldId id="464" r:id="rId17"/>
    <p:sldId id="462" r:id="rId18"/>
    <p:sldId id="374" r:id="rId19"/>
    <p:sldId id="479" r:id="rId20"/>
    <p:sldId id="473" r:id="rId21"/>
    <p:sldId id="474" r:id="rId22"/>
    <p:sldId id="480" r:id="rId23"/>
    <p:sldId id="460" r:id="rId24"/>
    <p:sldId id="461" r:id="rId25"/>
    <p:sldId id="477" r:id="rId26"/>
    <p:sldId id="478" r:id="rId27"/>
    <p:sldId id="42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8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2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8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2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3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0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85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73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1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6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2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55414"/>
            <a:ext cx="12192000" cy="153075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 решение простых </a:t>
            </a: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составных задач </a:t>
            </a:r>
            <a:r>
              <a:rPr lang="ru-RU" sz="3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 движение </a:t>
            </a:r>
            <a:r>
              <a:rPr lang="ru-RU" sz="32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 98, задание 5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и задание 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«?»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— «Проверь себя»</a:t>
            </a:r>
            <a:endParaRPr lang="ru-RU" sz="2400" b="1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91443" y="2414169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69D3838-7E99-4436-BA82-6DA8889DF8B0}"/>
              </a:ext>
            </a:extLst>
          </p:cNvPr>
          <p:cNvSpPr/>
          <p:nvPr/>
        </p:nvSpPr>
        <p:spPr>
          <a:xfrm>
            <a:off x="3029438" y="4307622"/>
            <a:ext cx="6433876" cy="2366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вместе </a:t>
            </a:r>
            <a:r>
              <a:rPr lang="ru-RU" sz="2400" b="1" dirty="0">
                <a:solidFill>
                  <a:schemeClr val="tx1"/>
                </a:solidFill>
              </a:rPr>
              <a:t>проверьте правильность составления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решения задачи.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вы находили в задаче 2?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вы находили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146F69-31A1-4832-B1DE-7D66F06EF319}"/>
              </a:ext>
            </a:extLst>
          </p:cNvPr>
          <p:cNvSpPr txBox="1"/>
          <p:nvPr/>
        </p:nvSpPr>
        <p:spPr>
          <a:xfrm>
            <a:off x="1001989" y="472431"/>
            <a:ext cx="10188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 ехал со скоростью 110 км/ч и преодолел 330 км. Определи время движения автомобиля.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5886" y="2198078"/>
            <a:ext cx="3280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s : v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= 3 (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ч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914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171700" y="1524000"/>
            <a:ext cx="85915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(произведение) 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скорость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множитель):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s : v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5532DA5-2621-4F88-B1E0-97F0CD015D8C}"/>
              </a:ext>
            </a:extLst>
          </p:cNvPr>
          <p:cNvSpPr/>
          <p:nvPr/>
        </p:nvSpPr>
        <p:spPr>
          <a:xfrm>
            <a:off x="3066184" y="5704114"/>
            <a:ext cx="6059632" cy="877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24401" y="247920"/>
            <a:ext cx="27432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650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689691" y="2206120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3779549"/>
            <a:ext cx="2103139" cy="30363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69D3838-7E99-4436-BA82-6DA8889DF8B0}"/>
              </a:ext>
            </a:extLst>
          </p:cNvPr>
          <p:cNvSpPr/>
          <p:nvPr/>
        </p:nvSpPr>
        <p:spPr>
          <a:xfrm>
            <a:off x="3570514" y="4455886"/>
            <a:ext cx="5050972" cy="2258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вместе проверьте правильность составления и решения задачи.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вы находили в задаче 3?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вы находили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1058DC-8160-4EA1-A471-ED802C7FF20A}"/>
              </a:ext>
            </a:extLst>
          </p:cNvPr>
          <p:cNvSpPr txBox="1"/>
          <p:nvPr/>
        </p:nvSpPr>
        <p:spPr>
          <a:xfrm>
            <a:off x="1425388" y="502024"/>
            <a:ext cx="9574306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задаче 1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 ехал со скоростью 110 км/ч. Какое расстояние он проедет за 3 ч?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6812" y="2224982"/>
            <a:ext cx="3198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v ∙ t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= 330 (км)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330 км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561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5532DA5-2621-4F88-B1E0-97F0CD015D8C}"/>
              </a:ext>
            </a:extLst>
          </p:cNvPr>
          <p:cNvSpPr/>
          <p:nvPr/>
        </p:nvSpPr>
        <p:spPr>
          <a:xfrm>
            <a:off x="3097540" y="5718629"/>
            <a:ext cx="5996920" cy="84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1D8D2FE-85A3-4499-8AFD-CC71D978A434}"/>
              </a:ext>
            </a:extLst>
          </p:cNvPr>
          <p:cNvSpPr txBox="1"/>
          <p:nvPr/>
        </p:nvSpPr>
        <p:spPr>
          <a:xfrm>
            <a:off x="2783541" y="2079812"/>
            <a:ext cx="66249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умножить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v ∙ t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24400" y="247920"/>
            <a:ext cx="27432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323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02157"/>
            <a:ext cx="1981180" cy="26034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19996" y="4984376"/>
            <a:ext cx="7981353" cy="1416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dirty="0" smtClean="0">
                <a:solidFill>
                  <a:schemeClr val="tx1"/>
                </a:solidFill>
              </a:rPr>
              <a:t>3 — </a:t>
            </a:r>
            <a:r>
              <a:rPr lang="ru-RU" sz="2400" b="1" dirty="0">
                <a:solidFill>
                  <a:srgbClr val="FF0000"/>
                </a:solidFill>
              </a:rPr>
              <a:t>обратные </a:t>
            </a:r>
            <a:r>
              <a:rPr lang="ru-RU" sz="2400" b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400" b="1" dirty="0"/>
              <a:t>Как вы думаете, решая задачи 2 и 3, обратные </a:t>
            </a:r>
            <a:r>
              <a:rPr lang="ru-RU" sz="2400" b="1" dirty="0" smtClean="0"/>
              <a:t>задаче 1</a:t>
            </a:r>
            <a:r>
              <a:rPr lang="ru-RU" sz="2400" b="1" dirty="0"/>
              <a:t>, мы проверяем правильность решения прямой задачи 1?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F8583C2-7144-4546-8941-395AA5AC1877}"/>
              </a:ext>
            </a:extLst>
          </p:cNvPr>
          <p:cNvSpPr txBox="1"/>
          <p:nvPr/>
        </p:nvSpPr>
        <p:spPr>
          <a:xfrm>
            <a:off x="537178" y="1535812"/>
            <a:ext cx="36011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endParaRPr lang="ru-RU" sz="28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= 110 (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км/ч)</a:t>
            </a:r>
          </a:p>
          <a:p>
            <a:pPr algn="just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110 км/ч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351" y="628681"/>
            <a:ext cx="5964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трёх задач.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8583C2-7144-4546-8941-395AA5AC1877}"/>
              </a:ext>
            </a:extLst>
          </p:cNvPr>
          <p:cNvSpPr txBox="1"/>
          <p:nvPr/>
        </p:nvSpPr>
        <p:spPr>
          <a:xfrm>
            <a:off x="8290153" y="1535812"/>
            <a:ext cx="33646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 eaLnBrk="0" fontAlgn="base" hangingPunct="0"/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= 330 (км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330 км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8583C2-7144-4546-8941-395AA5AC1877}"/>
              </a:ext>
            </a:extLst>
          </p:cNvPr>
          <p:cNvSpPr txBox="1"/>
          <p:nvPr/>
        </p:nvSpPr>
        <p:spPr>
          <a:xfrm>
            <a:off x="4675482" y="1535812"/>
            <a:ext cx="307749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110 = 3 (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ч)</a:t>
            </a:r>
          </a:p>
          <a:p>
            <a:pPr algn="just" eaLnBrk="0" fontAlgn="base" hangingPunct="0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ч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301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13332538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313E658-4A1E-4798-BA34-E00E44C41F8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945" y="1138518"/>
            <a:ext cx="9645170" cy="349890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4BF57F7-E313-414F-BA92-D4C6D9D2168E}"/>
              </a:ext>
            </a:extLst>
          </p:cNvPr>
          <p:cNvSpPr/>
          <p:nvPr/>
        </p:nvSpPr>
        <p:spPr>
          <a:xfrm>
            <a:off x="4476750" y="5873872"/>
            <a:ext cx="3869478" cy="839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называется эта задача?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3728614" y="247920"/>
            <a:ext cx="4734772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EC71BA6-AC65-44E0-9003-3E77258D56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4007224"/>
            <a:ext cx="1995563" cy="28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003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" y="4230643"/>
            <a:ext cx="1916301" cy="26564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91753" y="5600342"/>
            <a:ext cx="5208494" cy="587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Можно ли сразу решить эту задачу?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F62271-55F9-4260-801A-6473A792E1AF}"/>
              </a:ext>
            </a:extLst>
          </p:cNvPr>
          <p:cNvSpPr txBox="1"/>
          <p:nvPr/>
        </p:nvSpPr>
        <p:spPr>
          <a:xfrm>
            <a:off x="840625" y="900051"/>
            <a:ext cx="105107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Велосипедист со скоростью 5 км/ч проехал 15 км. Какое расстояние проедет велосипедист со скоростью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км/ч при одинаковом времени в пути?</a:t>
            </a: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Велосипедист проехал 15 км со скоростью 5 км/ч. Какое расстояние проедет велосипедист со скоростью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км/ч, если будет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находиться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пути такое же время?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88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1361442" y="3991372"/>
            <a:ext cx="9469116" cy="2814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проверьте  друг у друга </a:t>
            </a:r>
            <a:r>
              <a:rPr lang="ru-RU" sz="2400" b="1" dirty="0" smtClean="0">
                <a:solidFill>
                  <a:schemeClr val="tx1"/>
                </a:solidFill>
              </a:rPr>
              <a:t>правильность решения </a:t>
            </a:r>
            <a:r>
              <a:rPr lang="ru-RU" sz="2400" b="1" dirty="0">
                <a:solidFill>
                  <a:schemeClr val="tx1"/>
                </a:solidFill>
              </a:rPr>
              <a:t>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>
                <a:solidFill>
                  <a:srgbClr val="FF0000"/>
                </a:solidFill>
              </a:rPr>
              <a:t>время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скорость уменьшится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- если </a:t>
            </a:r>
            <a:r>
              <a:rPr lang="ru-RU" sz="2400" b="1" dirty="0">
                <a:solidFill>
                  <a:srgbClr val="FF0000"/>
                </a:solidFill>
              </a:rPr>
              <a:t>время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</a:t>
            </a:r>
            <a:r>
              <a:rPr lang="ru-RU" sz="2400" b="1" dirty="0">
                <a:solidFill>
                  <a:srgbClr val="FF0000"/>
                </a:solidFill>
              </a:rPr>
              <a:t> прежним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скорость увеличится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- если </a:t>
            </a:r>
            <a:r>
              <a:rPr lang="ru-RU" sz="2400" b="1" dirty="0">
                <a:solidFill>
                  <a:srgbClr val="FF0000"/>
                </a:solidFill>
              </a:rPr>
              <a:t>скорость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</a:t>
            </a:r>
            <a:r>
              <a:rPr lang="ru-RU" sz="2400" b="1" dirty="0">
                <a:solidFill>
                  <a:srgbClr val="FF0000"/>
                </a:solidFill>
              </a:rPr>
              <a:t> прежней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время увеличится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- если </a:t>
            </a:r>
            <a:r>
              <a:rPr lang="ru-RU" sz="2400" b="1" dirty="0">
                <a:solidFill>
                  <a:srgbClr val="FF0000"/>
                </a:solidFill>
              </a:rPr>
              <a:t>скорость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прежней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время уменьшится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FADF6C-BE2F-4EF8-AC4B-0471F8768BA1}"/>
              </a:ext>
            </a:extLst>
          </p:cNvPr>
          <p:cNvSpPr txBox="1"/>
          <p:nvPr/>
        </p:nvSpPr>
        <p:spPr>
          <a:xfrm>
            <a:off x="4622574" y="573985"/>
            <a:ext cx="29468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s : v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∙ 3 = 9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Ответ: 9 км.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651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27223970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247920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45502" y="5857322"/>
            <a:ext cx="51009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4B125F-C372-489D-A7B4-263DCE72C34A}"/>
              </a:ext>
            </a:extLst>
          </p:cNvPr>
          <p:cNvSpPr txBox="1"/>
          <p:nvPr/>
        </p:nvSpPr>
        <p:spPr>
          <a:xfrm>
            <a:off x="2456329" y="1726603"/>
            <a:ext cx="727934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(произведение)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 множитель):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s : t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88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0" y="1400052"/>
            <a:ext cx="121920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v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30844" y="5904021"/>
            <a:ext cx="5330312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247900" y="243788"/>
            <a:ext cx="7696200" cy="1051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" y="1444839"/>
            <a:ext cx="121920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RU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988901"/>
            <a:ext cx="5939420" cy="868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247900" y="243788"/>
            <a:ext cx="7696200" cy="1051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186517"/>
            <a:ext cx="1960418" cy="26190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35FF29-DC5D-424C-BB6D-FE4FDB8D4AC3}"/>
              </a:ext>
            </a:extLst>
          </p:cNvPr>
          <p:cNvSpPr txBox="1"/>
          <p:nvPr/>
        </p:nvSpPr>
        <p:spPr>
          <a:xfrm>
            <a:off x="1901079" y="1753446"/>
            <a:ext cx="83898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называются задачи,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72D88D0-4A5F-4425-9FCD-67B6D4E252A3}"/>
              </a:ext>
            </a:extLst>
          </p:cNvPr>
          <p:cNvSpPr/>
          <p:nvPr/>
        </p:nvSpPr>
        <p:spPr>
          <a:xfrm>
            <a:off x="3421367" y="5904021"/>
            <a:ext cx="534926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247900" y="243788"/>
            <a:ext cx="7696200" cy="1051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460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186517"/>
            <a:ext cx="1960418" cy="26190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35FF29-DC5D-424C-BB6D-FE4FDB8D4AC3}"/>
              </a:ext>
            </a:extLst>
          </p:cNvPr>
          <p:cNvSpPr txBox="1"/>
          <p:nvPr/>
        </p:nvSpPr>
        <p:spPr>
          <a:xfrm>
            <a:off x="2850895" y="2220580"/>
            <a:ext cx="6490210" cy="162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называются задачи,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247900" y="243788"/>
            <a:ext cx="7696200" cy="1051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72D88D0-4A5F-4425-9FCD-67B6D4E252A3}"/>
              </a:ext>
            </a:extLst>
          </p:cNvPr>
          <p:cNvSpPr/>
          <p:nvPr/>
        </p:nvSpPr>
        <p:spPr>
          <a:xfrm>
            <a:off x="3292577" y="5904021"/>
            <a:ext cx="604460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друг у друга </a:t>
            </a:r>
            <a:r>
              <a:rPr lang="ru-RU" sz="2400" b="1" dirty="0">
                <a:solidFill>
                  <a:schemeClr val="tx1"/>
                </a:solidFill>
              </a:rPr>
              <a:t>усвоенные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4772363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28" y="1555321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3889410" y="1173204"/>
            <a:ext cx="5117858" cy="151848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самостоятельном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 2 и 3, обратных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4233480" y="2863711"/>
            <a:ext cx="5387038" cy="163545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и решения составной задачи на </a:t>
            </a:r>
            <a:r>
              <a:rPr lang="ru-RU" sz="2400" b="1" dirty="0">
                <a:solidFill>
                  <a:srgbClr val="FF0000"/>
                </a:solidFill>
              </a:rPr>
              <a:t>нахождение расстояния</a:t>
            </a:r>
            <a:r>
              <a:rPr lang="ru-RU" sz="2400" b="1" dirty="0"/>
              <a:t>?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4186517"/>
            <a:ext cx="2017318" cy="264501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4620341" y="4671191"/>
            <a:ext cx="5631241" cy="161318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при составлении и решении задач на движение?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675660"/>
            <a:ext cx="5922260" cy="1024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8EA58A-AF69-46C9-A87A-EEE13E89D9D0}"/>
              </a:ext>
            </a:extLst>
          </p:cNvPr>
          <p:cNvSpPr txBox="1"/>
          <p:nvPr/>
        </p:nvSpPr>
        <p:spPr>
          <a:xfrm>
            <a:off x="2456328" y="1726603"/>
            <a:ext cx="727934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(произведение)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множитель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24401" y="247920"/>
            <a:ext cx="27432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35FF29-DC5D-424C-BB6D-FE4FDB8D4AC3}"/>
              </a:ext>
            </a:extLst>
          </p:cNvPr>
          <p:cNvSpPr txBox="1"/>
          <p:nvPr/>
        </p:nvSpPr>
        <p:spPr>
          <a:xfrm>
            <a:off x="1901079" y="1753446"/>
            <a:ext cx="83898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называются задачи,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неизвестных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EAC7DF2-5166-40F4-A393-173EED271B2E}"/>
              </a:ext>
            </a:extLst>
          </p:cNvPr>
          <p:cNvSpPr/>
          <p:nvPr/>
        </p:nvSpPr>
        <p:spPr>
          <a:xfrm>
            <a:off x="3443902" y="5798330"/>
            <a:ext cx="53041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247920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030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257865" cy="29669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35FF29-DC5D-424C-BB6D-FE4FDB8D4AC3}"/>
              </a:ext>
            </a:extLst>
          </p:cNvPr>
          <p:cNvSpPr txBox="1"/>
          <p:nvPr/>
        </p:nvSpPr>
        <p:spPr>
          <a:xfrm>
            <a:off x="3680571" y="1753446"/>
            <a:ext cx="48308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FA11E5B-966D-4D6D-A4D8-577D99741C09}"/>
              </a:ext>
            </a:extLst>
          </p:cNvPr>
          <p:cNvSpPr/>
          <p:nvPr/>
        </p:nvSpPr>
        <p:spPr>
          <a:xfrm>
            <a:off x="3024415" y="5792266"/>
            <a:ext cx="6143170" cy="907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247920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57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547783" y="5411554"/>
            <a:ext cx="5096434" cy="1194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краткую запись в таблице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трёх </a:t>
            </a:r>
            <a:r>
              <a:rPr lang="ru-RU" sz="2400" b="1" dirty="0">
                <a:solidFill>
                  <a:schemeClr val="tx1"/>
                </a:solidFill>
              </a:rPr>
              <a:t>задач</a:t>
            </a:r>
            <a:r>
              <a:rPr lang="ru-RU" sz="2400" b="1" dirty="0" smtClean="0">
                <a:solidFill>
                  <a:schemeClr val="tx1"/>
                </a:solidFill>
              </a:rPr>
              <a:t>; решите </a:t>
            </a:r>
            <a:r>
              <a:rPr lang="ru-RU" sz="2400" b="1" dirty="0">
                <a:solidFill>
                  <a:schemeClr val="tx1"/>
                </a:solidFill>
              </a:rPr>
              <a:t>задачу.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3E83477-F4A0-47D2-804B-379519EFD5F9}"/>
              </a:ext>
            </a:extLst>
          </p:cNvPr>
          <p:cNvPicPr/>
          <p:nvPr/>
        </p:nvPicPr>
        <p:blipFill rotWithShape="1">
          <a:blip r:embed="rId9" cstate="print"/>
          <a:srcRect t="9653" r="3106" b="11686"/>
          <a:stretch/>
        </p:blipFill>
        <p:spPr>
          <a:xfrm>
            <a:off x="1158959" y="1754565"/>
            <a:ext cx="10105941" cy="1966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EC71BA6-AC65-44E0-9003-3E77258D56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4007224"/>
            <a:ext cx="1995563" cy="28086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3873502" y="247920"/>
            <a:ext cx="4444998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335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36CF81-8785-4010-9FE3-6F10C2D67F8D}"/>
              </a:ext>
            </a:extLst>
          </p:cNvPr>
          <p:cNvSpPr txBox="1"/>
          <p:nvPr/>
        </p:nvSpPr>
        <p:spPr>
          <a:xfrm>
            <a:off x="1658844" y="247920"/>
            <a:ext cx="8874312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3 ч автомобиль проехал 330 км. С какой скоростью ехал автомобиль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11F1FDC-8245-4625-9795-A0820C8CC0CA}"/>
              </a:ext>
            </a:extLst>
          </p:cNvPr>
          <p:cNvSpPr/>
          <p:nvPr/>
        </p:nvSpPr>
        <p:spPr>
          <a:xfrm>
            <a:off x="2814918" y="5475036"/>
            <a:ext cx="6571129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вместе </a:t>
            </a:r>
            <a:r>
              <a:rPr lang="ru-RU" sz="2400" b="1" dirty="0">
                <a:solidFill>
                  <a:schemeClr val="tx1"/>
                </a:solidFill>
              </a:rPr>
              <a:t>проверьте правильность составления краткой записи в таблице трёх задач.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E43440-4751-49E2-AB16-994C69560D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4007224"/>
            <a:ext cx="1995563" cy="2808660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C67FEC72-56DF-4B64-8CA3-42871C21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5789"/>
              </p:ext>
            </p:extLst>
          </p:nvPr>
        </p:nvGraphicFramePr>
        <p:xfrm>
          <a:off x="2026024" y="2064106"/>
          <a:ext cx="9132165" cy="30540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0165"/>
                <a:gridCol w="2124000">
                  <a:extLst>
                    <a:ext uri="{9D8B030D-6E8A-4147-A177-3AD203B41FA5}">
                      <a16:colId xmlns:a16="http://schemas.microsoft.com/office/drawing/2014/main" xmlns="" val="544054385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1100896441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675138380"/>
                    </a:ext>
                  </a:extLst>
                </a:gridCol>
              </a:tblGrid>
              <a:tr h="966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(км/ч)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(ч)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Расстояние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564271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Задача 1, прямая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ru-RU" sz="2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6385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Задача 2, обратная </a:t>
                      </a:r>
                      <a:b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задаче 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2400" b="1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Задача 3, обратная </a:t>
                      </a:r>
                      <a:b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задаче 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1641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320350" y="255228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0849EA7-A63C-4C38-A6F1-C660C9539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" y="4007224"/>
            <a:ext cx="1995563" cy="2808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CEBDC9-1DBA-457C-994D-BBBD3065C1BD}"/>
              </a:ext>
            </a:extLst>
          </p:cNvPr>
          <p:cNvSpPr txBox="1"/>
          <p:nvPr/>
        </p:nvSpPr>
        <p:spPr>
          <a:xfrm>
            <a:off x="3535421" y="1993600"/>
            <a:ext cx="51211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= s : t</a:t>
            </a:r>
            <a:endParaRPr lang="ru-RU" sz="3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330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= 110 (км/ч)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110 км/ч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69D3838-7E99-4436-BA82-6DA8889DF8B0}"/>
              </a:ext>
            </a:extLst>
          </p:cNvPr>
          <p:cNvSpPr/>
          <p:nvPr/>
        </p:nvSpPr>
        <p:spPr>
          <a:xfrm>
            <a:off x="2670629" y="4966641"/>
            <a:ext cx="6850742" cy="1712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вместе </a:t>
            </a:r>
            <a:r>
              <a:rPr lang="ru-RU" sz="2400" b="1" dirty="0">
                <a:solidFill>
                  <a:schemeClr val="tx1"/>
                </a:solidFill>
              </a:rPr>
              <a:t>проверьте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Что вы находили в задаче 1?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вы находили </a:t>
            </a:r>
            <a:r>
              <a:rPr lang="ru-RU" sz="2400" b="1" dirty="0">
                <a:solidFill>
                  <a:srgbClr val="FF0000"/>
                </a:solidFill>
              </a:rPr>
              <a:t>скорость движения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36CF81-8785-4010-9FE3-6F10C2D67F8D}"/>
              </a:ext>
            </a:extLst>
          </p:cNvPr>
          <p:cNvSpPr txBox="1"/>
          <p:nvPr/>
        </p:nvSpPr>
        <p:spPr>
          <a:xfrm>
            <a:off x="1658844" y="247920"/>
            <a:ext cx="8874312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3 ч автомобиль проехал 330 км. С какой скоростью ехал автомобиль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497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800225" y="1524000"/>
            <a:ext cx="85915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(неизвестный множитель),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(произведение) разделить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время движения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(известный множитель):</a:t>
            </a:r>
          </a:p>
          <a:p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= s : t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3781424"/>
            <a:ext cx="2333359" cy="315163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5532DA5-2621-4F88-B1E0-97F0CD015D8C}"/>
              </a:ext>
            </a:extLst>
          </p:cNvPr>
          <p:cNvSpPr/>
          <p:nvPr/>
        </p:nvSpPr>
        <p:spPr>
          <a:xfrm>
            <a:off x="3061702" y="5751452"/>
            <a:ext cx="6068596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24401" y="247920"/>
            <a:ext cx="27432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96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2547570a-e5f4-4946-a4c3-82580e42479e"/>
    <ds:schemaRef ds:uri="6ee78bd2-4339-4042-adc0-bcc646419980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34331</TotalTime>
  <Words>886</Words>
  <Application>Microsoft Office PowerPoint</Application>
  <PresentationFormat>Произвольный</PresentationFormat>
  <Paragraphs>214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Составление и решение простых  и составных задач на движение 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460</cp:revision>
  <dcterms:created xsi:type="dcterms:W3CDTF">2022-11-26T19:01:26Z</dcterms:created>
  <dcterms:modified xsi:type="dcterms:W3CDTF">2025-12-23T07:05:56Z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