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25"/>
  </p:notesMasterIdLst>
  <p:handoutMasterIdLst>
    <p:handoutMasterId r:id="rId26"/>
  </p:handoutMasterIdLst>
  <p:sldIdLst>
    <p:sldId id="263" r:id="rId5"/>
    <p:sldId id="475" r:id="rId6"/>
    <p:sldId id="467" r:id="rId7"/>
    <p:sldId id="469" r:id="rId8"/>
    <p:sldId id="428" r:id="rId9"/>
    <p:sldId id="468" r:id="rId10"/>
    <p:sldId id="470" r:id="rId11"/>
    <p:sldId id="471" r:id="rId12"/>
    <p:sldId id="476" r:id="rId13"/>
    <p:sldId id="472" r:id="rId14"/>
    <p:sldId id="430" r:id="rId15"/>
    <p:sldId id="473" r:id="rId16"/>
    <p:sldId id="404" r:id="rId17"/>
    <p:sldId id="474" r:id="rId18"/>
    <p:sldId id="405" r:id="rId19"/>
    <p:sldId id="460" r:id="rId20"/>
    <p:sldId id="461" r:id="rId21"/>
    <p:sldId id="420" r:id="rId22"/>
    <p:sldId id="423" r:id="rId23"/>
    <p:sldId id="42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5BD4FF"/>
    <a:srgbClr val="77A9D2"/>
    <a:srgbClr val="F2FCEA"/>
    <a:srgbClr val="FDF1F6"/>
    <a:srgbClr val="FADFEB"/>
    <a:srgbClr val="DEF3F8"/>
    <a:srgbClr val="C0E9F2"/>
    <a:srgbClr val="FF6965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9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6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24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0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6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70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2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1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3139" y="1047889"/>
            <a:ext cx="6885722" cy="998286"/>
          </a:xfrm>
        </p:spPr>
        <p:txBody>
          <a:bodyPr anchor="b"/>
          <a:lstStyle/>
          <a:p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Решение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простых и составных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задач</a:t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на движение в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III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классе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183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94</a:t>
            </a:r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, задания 6 и 9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41136099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070517" cy="296698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312743" y="5499100"/>
            <a:ext cx="5566515" cy="12533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какие </a:t>
            </a:r>
            <a:r>
              <a:rPr lang="ru-RU" sz="2400" b="1" dirty="0">
                <a:solidFill>
                  <a:schemeClr val="tx1"/>
                </a:solidFill>
              </a:rPr>
              <a:t>задачи на движение мы решали на предыдущих уроках?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3E94031-0431-4B87-84D2-5445695F5A1D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83470" y="1412025"/>
            <a:ext cx="8225060" cy="2754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572414" y="337777"/>
            <a:ext cx="3047172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123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" y="3998259"/>
            <a:ext cx="2095556" cy="288884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284123" y="5477347"/>
            <a:ext cx="5623755" cy="894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Можно ли сразу решить эту задачу?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называется эта задача?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F62271-55F9-4260-801A-6473A792E1AF}"/>
              </a:ext>
            </a:extLst>
          </p:cNvPr>
          <p:cNvSpPr txBox="1"/>
          <p:nvPr/>
        </p:nvSpPr>
        <p:spPr>
          <a:xfrm>
            <a:off x="1163509" y="573985"/>
            <a:ext cx="9864982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проехал расстояние 360 км за 6 ч. Сколько километров он проедет за 4 ч, двигаясь с той же скоростью?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6 ч автобус проехал 360 км. Сколько километров проедет автобус за 4 ч, если будет двигаться с той же скоростью?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880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503269" y="1664074"/>
            <a:ext cx="9185461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нельзя решить одним действием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 ответить на вопрос задачи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она решается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есколько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" y="4036365"/>
            <a:ext cx="2000042" cy="28966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4715E88-DA7B-4F17-81A9-4ECFB5B8CA94}"/>
              </a:ext>
            </a:extLst>
          </p:cNvPr>
          <p:cNvSpPr/>
          <p:nvPr/>
        </p:nvSpPr>
        <p:spPr>
          <a:xfrm>
            <a:off x="3106530" y="5453552"/>
            <a:ext cx="59789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расскажите друг другу основное отличие составной задачи от простой.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37777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573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805071" y="5257800"/>
            <a:ext cx="9850230" cy="1453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вместе </a:t>
            </a:r>
            <a:r>
              <a:rPr lang="ru-RU" sz="2400" b="1" dirty="0" smtClean="0">
                <a:solidFill>
                  <a:schemeClr val="tx1"/>
                </a:solidFill>
              </a:rPr>
              <a:t>проверьте правильность </a:t>
            </a:r>
            <a:r>
              <a:rPr lang="ru-RU" sz="2400" b="1" dirty="0">
                <a:solidFill>
                  <a:schemeClr val="tx1"/>
                </a:solidFill>
              </a:rPr>
              <a:t>составления краткой записи и решения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задачи. Подумайте</a:t>
            </a:r>
            <a:r>
              <a:rPr lang="ru-RU" sz="2400" b="1" dirty="0">
                <a:solidFill>
                  <a:schemeClr val="tx1"/>
                </a:solidFill>
              </a:rPr>
              <a:t>, что </a:t>
            </a:r>
            <a:r>
              <a:rPr lang="ru-RU" sz="2400" b="1" dirty="0" smtClean="0">
                <a:solidFill>
                  <a:schemeClr val="tx1"/>
                </a:solidFill>
              </a:rPr>
              <a:t>произойдёт </a:t>
            </a:r>
            <a:r>
              <a:rPr lang="ru-RU" sz="2400" b="1" dirty="0">
                <a:solidFill>
                  <a:schemeClr val="tx1"/>
                </a:solidFill>
              </a:rPr>
              <a:t>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если </a:t>
            </a:r>
            <a:r>
              <a:rPr lang="ru-RU" sz="2400" b="1" dirty="0">
                <a:solidFill>
                  <a:srgbClr val="FF0000"/>
                </a:solidFill>
              </a:rPr>
              <a:t>скорость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движения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прежней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623B7E-939C-472A-A72F-1452A366ECA6}"/>
              </a:ext>
            </a:extLst>
          </p:cNvPr>
          <p:cNvSpPr txBox="1"/>
          <p:nvPr/>
        </p:nvSpPr>
        <p:spPr>
          <a:xfrm>
            <a:off x="4413250" y="2855180"/>
            <a:ext cx="3365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GB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</a:t>
            </a:r>
            <a:r>
              <a:rPr lang="en-GB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en-GB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360 </a:t>
            </a:r>
            <a:r>
              <a:rPr lang="en-GB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GB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GB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∙ 4 = 240 (км)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/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240 км.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67FEC72-56DF-4B64-8CA3-42871C214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71204"/>
              </p:ext>
            </p:extLst>
          </p:nvPr>
        </p:nvGraphicFramePr>
        <p:xfrm>
          <a:off x="1999129" y="247920"/>
          <a:ext cx="8193742" cy="25295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7303">
                  <a:extLst>
                    <a:ext uri="{9D8B030D-6E8A-4147-A177-3AD203B41FA5}">
                      <a16:colId xmlns:a16="http://schemas.microsoft.com/office/drawing/2014/main" xmlns="" val="544054385"/>
                    </a:ext>
                  </a:extLst>
                </a:gridCol>
                <a:gridCol w="2727309">
                  <a:extLst>
                    <a:ext uri="{9D8B030D-6E8A-4147-A177-3AD203B41FA5}">
                      <a16:colId xmlns:a16="http://schemas.microsoft.com/office/drawing/2014/main" xmlns="" val="1100896441"/>
                    </a:ext>
                  </a:extLst>
                </a:gridCol>
                <a:gridCol w="2719130">
                  <a:extLst>
                    <a:ext uri="{9D8B030D-6E8A-4147-A177-3AD203B41FA5}">
                      <a16:colId xmlns:a16="http://schemas.microsoft.com/office/drawing/2014/main" xmlns="" val="2675138380"/>
                    </a:ext>
                  </a:extLst>
                </a:gridCol>
              </a:tblGrid>
              <a:tr h="966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Скорость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(км/ч)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Расстояние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произведение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564271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30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3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ru-RU" sz="30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76385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0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30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651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85713290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742079" y="247920"/>
            <a:ext cx="6707842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07402" y="5904021"/>
            <a:ext cx="51771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0" y="1426682"/>
            <a:ext cx="12192000" cy="430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  <a:buSzPts val="1000"/>
              <a:tabLst>
                <a:tab pos="27051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  <a:buSzPts val="1000"/>
              <a:tabLst>
                <a:tab pos="270510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95000"/>
              </a:lnSpc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v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26290" y="5770189"/>
            <a:ext cx="5939420" cy="868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742079" y="247920"/>
            <a:ext cx="6707842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37431" y="1613293"/>
            <a:ext cx="12117138" cy="335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6507" y="6193655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231341"/>
            <a:ext cx="1962448" cy="262665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494702" y="5771772"/>
            <a:ext cx="52025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742079" y="247920"/>
            <a:ext cx="6707842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503270" y="1664074"/>
            <a:ext cx="9185461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нельзя решить одним действием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 ответить на вопрос задачи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она решается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есколько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331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9953" y="5610729"/>
            <a:ext cx="1042447" cy="805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07224"/>
            <a:ext cx="2027520" cy="28507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126290" y="5738431"/>
            <a:ext cx="5939420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256AE7-4A6B-4997-9D6A-A2104639EBFE}"/>
              </a:ext>
            </a:extLst>
          </p:cNvPr>
          <p:cNvSpPr txBox="1"/>
          <p:nvPr/>
        </p:nvSpPr>
        <p:spPr>
          <a:xfrm>
            <a:off x="2959101" y="1892674"/>
            <a:ext cx="627380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…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решается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742079" y="247920"/>
            <a:ext cx="6707842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871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37777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0" y="1126413"/>
            <a:ext cx="12192000" cy="450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v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07402" y="5833609"/>
            <a:ext cx="51771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13056488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506128" y="310967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7" y="165033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14047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7" y="1230458"/>
            <a:ext cx="7601484" cy="103014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Возникали ли у вас трудности при решении простых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составных задач на </a:t>
            </a:r>
            <a:r>
              <a:rPr lang="ru-RU" sz="2400" b="1" dirty="0">
                <a:solidFill>
                  <a:srgbClr val="FF0000"/>
                </a:solidFill>
              </a:rPr>
              <a:t>движение</a:t>
            </a:r>
            <a:r>
              <a:rPr lang="ru-RU" sz="2400" b="1" dirty="0"/>
              <a:t>?</a:t>
            </a:r>
            <a:endParaRPr lang="ru-RU" sz="24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231681" y="2744649"/>
            <a:ext cx="7616554" cy="124087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Понравилось ли вам вместе проверять правильность составления и решения простых и составных задач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>
                <a:solidFill>
                  <a:srgbClr val="FF0000"/>
                </a:solidFill>
              </a:rPr>
              <a:t>движение</a:t>
            </a:r>
            <a:r>
              <a:rPr lang="ru-RU" sz="2400" b="1" dirty="0"/>
              <a:t>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6" y="482393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602415" y="4469571"/>
            <a:ext cx="760830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решении простых и составных задач на </a:t>
            </a:r>
            <a:r>
              <a:rPr lang="ru-RU" sz="2400" b="1" dirty="0">
                <a:solidFill>
                  <a:srgbClr val="FF0000"/>
                </a:solidFill>
              </a:rPr>
              <a:t>движение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37431" y="1280860"/>
            <a:ext cx="12117138" cy="335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6901" y="5716759"/>
            <a:ext cx="5918198" cy="942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75201" y="337777"/>
            <a:ext cx="26416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855259" y="5270500"/>
            <a:ext cx="6481482" cy="1348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rgbClr val="FF0000"/>
                </a:solidFill>
              </a:rPr>
              <a:t>первую</a:t>
            </a:r>
            <a:r>
              <a:rPr lang="ru-RU" sz="2400" b="1" dirty="0">
                <a:solidFill>
                  <a:schemeClr val="tx1"/>
                </a:solidFill>
              </a:rPr>
              <a:t> задачу, </a:t>
            </a:r>
            <a:r>
              <a:rPr lang="ru-RU" sz="24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</a:rPr>
              <a:t>краткую запись в таблице и </a:t>
            </a:r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её.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A527C26-726A-4B60-9962-800F694E3449}"/>
              </a:ext>
            </a:extLst>
          </p:cNvPr>
          <p:cNvPicPr/>
          <p:nvPr/>
        </p:nvPicPr>
        <p:blipFill rotWithShape="1">
          <a:blip r:embed="rId9" cstate="print"/>
          <a:srcRect l="1570"/>
          <a:stretch/>
        </p:blipFill>
        <p:spPr>
          <a:xfrm>
            <a:off x="1366371" y="1257300"/>
            <a:ext cx="9459259" cy="3169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CDBD20D-521B-4ED8-A08E-3F16DDA5CC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3771901" y="337777"/>
            <a:ext cx="46482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737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440136" y="5112904"/>
            <a:ext cx="10596164" cy="1599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вместе проверьте  правильность составления краткой записи и решения задачи</a:t>
            </a:r>
            <a:r>
              <a:rPr lang="ru-RU" sz="2400" b="1" dirty="0" smtClean="0">
                <a:solidFill>
                  <a:schemeClr val="tx1"/>
                </a:solidFill>
              </a:rPr>
              <a:t>. Подумайте</a:t>
            </a:r>
            <a:r>
              <a:rPr lang="ru-RU" sz="2400" b="1" dirty="0">
                <a:solidFill>
                  <a:schemeClr val="tx1"/>
                </a:solidFill>
              </a:rPr>
              <a:t>, что </a:t>
            </a:r>
            <a:r>
              <a:rPr lang="ru-RU" sz="2400" b="1" dirty="0" smtClean="0">
                <a:solidFill>
                  <a:schemeClr val="tx1"/>
                </a:solidFill>
              </a:rPr>
              <a:t>произойдёт </a:t>
            </a:r>
            <a:r>
              <a:rPr lang="ru-RU" sz="2400" b="1" dirty="0">
                <a:solidFill>
                  <a:schemeClr val="tx1"/>
                </a:solidFill>
              </a:rPr>
              <a:t>со </a:t>
            </a:r>
            <a:r>
              <a:rPr lang="ru-RU" sz="2400" b="1" dirty="0">
                <a:solidFill>
                  <a:srgbClr val="FF0000"/>
                </a:solidFill>
              </a:rPr>
              <a:t>скоростью движения</a:t>
            </a:r>
            <a:r>
              <a:rPr lang="ru-RU" sz="2400" b="1" dirty="0">
                <a:solidFill>
                  <a:schemeClr val="tx1"/>
                </a:solidFill>
              </a:rPr>
              <a:t>, если </a:t>
            </a:r>
            <a:r>
              <a:rPr lang="ru-RU" sz="2400" b="1" dirty="0">
                <a:solidFill>
                  <a:srgbClr val="FF0000"/>
                </a:solidFill>
              </a:rPr>
              <a:t>расстояние</a:t>
            </a:r>
            <a:r>
              <a:rPr lang="ru-RU" sz="2400" b="1" dirty="0">
                <a:solidFill>
                  <a:schemeClr val="tx1"/>
                </a:solidFill>
              </a:rPr>
              <a:t>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1D6CC6-603F-44C6-A5F0-4DB5FE039238}"/>
              </a:ext>
            </a:extLst>
          </p:cNvPr>
          <p:cNvSpPr txBox="1"/>
          <p:nvPr/>
        </p:nvSpPr>
        <p:spPr>
          <a:xfrm>
            <a:off x="4617875" y="2573982"/>
            <a:ext cx="2956250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v ∙ t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4 = 52 (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км)</a:t>
            </a:r>
            <a:endParaRPr lang="ru-RU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52 км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67FEC72-56DF-4B64-8CA3-42871C214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45546"/>
              </p:ext>
            </p:extLst>
          </p:nvPr>
        </p:nvGraphicFramePr>
        <p:xfrm>
          <a:off x="1999129" y="464898"/>
          <a:ext cx="8193742" cy="20513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7303">
                  <a:extLst>
                    <a:ext uri="{9D8B030D-6E8A-4147-A177-3AD203B41FA5}">
                      <a16:colId xmlns:a16="http://schemas.microsoft.com/office/drawing/2014/main" xmlns="" val="544054385"/>
                    </a:ext>
                  </a:extLst>
                </a:gridCol>
                <a:gridCol w="2727309">
                  <a:extLst>
                    <a:ext uri="{9D8B030D-6E8A-4147-A177-3AD203B41FA5}">
                      <a16:colId xmlns:a16="http://schemas.microsoft.com/office/drawing/2014/main" xmlns="" val="1100896441"/>
                    </a:ext>
                  </a:extLst>
                </a:gridCol>
                <a:gridCol w="2719130">
                  <a:extLst>
                    <a:ext uri="{9D8B030D-6E8A-4147-A177-3AD203B41FA5}">
                      <a16:colId xmlns:a16="http://schemas.microsoft.com/office/drawing/2014/main" xmlns="" val="2675138380"/>
                    </a:ext>
                  </a:extLst>
                </a:gridCol>
              </a:tblGrid>
              <a:tr h="966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Скорость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(км/ч)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Расстояние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произведение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564271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7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029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7774755-2ABB-45B9-8EA3-0CF0A3C638B8}"/>
              </a:ext>
            </a:extLst>
          </p:cNvPr>
          <p:cNvSpPr/>
          <p:nvPr/>
        </p:nvSpPr>
        <p:spPr>
          <a:xfrm>
            <a:off x="6832000" y="4711261"/>
            <a:ext cx="3888000" cy="19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rgbClr val="FF0000"/>
                </a:solidFill>
              </a:rPr>
              <a:t>третью</a:t>
            </a:r>
            <a:r>
              <a:rPr lang="ru-RU" sz="2400" b="1" dirty="0">
                <a:solidFill>
                  <a:schemeClr val="tx1"/>
                </a:solidFill>
              </a:rPr>
              <a:t> задачу, </a:t>
            </a:r>
            <a:r>
              <a:rPr lang="ru-RU" sz="24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</a:rPr>
              <a:t>краткую запись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таблице и </a:t>
            </a:r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её</a:t>
            </a:r>
            <a:r>
              <a:rPr lang="ru-RU" sz="2400" b="1" dirty="0" smtClean="0">
                <a:solidFill>
                  <a:schemeClr val="tx1"/>
                </a:solidFill>
              </a:rPr>
              <a:t>.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1979DC5-2784-4C9B-9EDA-95B0644A9B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5870" y="900051"/>
            <a:ext cx="10220260" cy="3169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1472000" y="4711261"/>
            <a:ext cx="3888000" cy="19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rgbClr val="FF0000"/>
                </a:solidFill>
              </a:rPr>
              <a:t>вторую</a:t>
            </a:r>
            <a:r>
              <a:rPr lang="ru-RU" sz="2400" b="1" dirty="0">
                <a:solidFill>
                  <a:schemeClr val="tx1"/>
                </a:solidFill>
              </a:rPr>
              <a:t> задачу, </a:t>
            </a:r>
            <a:r>
              <a:rPr lang="ru-RU" sz="2400" b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dirty="0">
                <a:solidFill>
                  <a:schemeClr val="tx1"/>
                </a:solidFill>
              </a:rPr>
              <a:t>краткую запись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таблице и </a:t>
            </a:r>
            <a:r>
              <a:rPr lang="ru-RU" sz="2400" b="1" dirty="0" smtClean="0">
                <a:solidFill>
                  <a:schemeClr val="tx1"/>
                </a:solidFill>
              </a:rPr>
              <a:t>решите </a:t>
            </a:r>
            <a:r>
              <a:rPr lang="ru-RU" sz="2400" b="1" dirty="0">
                <a:solidFill>
                  <a:schemeClr val="tx1"/>
                </a:solidFill>
              </a:rPr>
              <a:t>её</a:t>
            </a:r>
            <a:r>
              <a:rPr lang="ru-RU" sz="2400" b="1" dirty="0" smtClean="0">
                <a:solidFill>
                  <a:schemeClr val="tx1"/>
                </a:solidFill>
              </a:rPr>
              <a:t>.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3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427436" y="5125925"/>
            <a:ext cx="10621564" cy="1573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вместе проверьте  правильность составления краткой записи и решения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задачи. Подумайте</a:t>
            </a:r>
            <a:r>
              <a:rPr lang="ru-RU" sz="2400" b="1" dirty="0">
                <a:solidFill>
                  <a:schemeClr val="tx1"/>
                </a:solidFill>
              </a:rPr>
              <a:t>, что </a:t>
            </a:r>
            <a:r>
              <a:rPr lang="ru-RU" sz="2400" b="1" dirty="0" smtClean="0">
                <a:solidFill>
                  <a:schemeClr val="tx1"/>
                </a:solidFill>
              </a:rPr>
              <a:t>произойдёт </a:t>
            </a:r>
            <a:r>
              <a:rPr lang="ru-RU" sz="2400" b="1" dirty="0">
                <a:solidFill>
                  <a:schemeClr val="tx1"/>
                </a:solidFill>
              </a:rPr>
              <a:t>со </a:t>
            </a:r>
            <a:r>
              <a:rPr lang="ru-RU" sz="2400" b="1" dirty="0">
                <a:solidFill>
                  <a:srgbClr val="FF0000"/>
                </a:solidFill>
              </a:rPr>
              <a:t>скоростью движения</a:t>
            </a:r>
            <a:r>
              <a:rPr lang="ru-RU" sz="2400" b="1" dirty="0">
                <a:solidFill>
                  <a:schemeClr val="tx1"/>
                </a:solidFill>
              </a:rPr>
              <a:t>, если </a:t>
            </a:r>
            <a:r>
              <a:rPr lang="ru-RU" sz="2400" b="1" dirty="0">
                <a:solidFill>
                  <a:srgbClr val="FF0000"/>
                </a:solidFill>
              </a:rPr>
              <a:t>расстояние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 уменьшится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1D6CC6-603F-44C6-A5F0-4DB5FE039238}"/>
              </a:ext>
            </a:extLst>
          </p:cNvPr>
          <p:cNvSpPr txBox="1"/>
          <p:nvPr/>
        </p:nvSpPr>
        <p:spPr>
          <a:xfrm>
            <a:off x="4470399" y="2512369"/>
            <a:ext cx="3251201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 : t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= 13 (км/ч)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км/ч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C67FEC72-56DF-4B64-8CA3-42871C214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86526"/>
              </p:ext>
            </p:extLst>
          </p:nvPr>
        </p:nvGraphicFramePr>
        <p:xfrm>
          <a:off x="2021540" y="283519"/>
          <a:ext cx="8193742" cy="20947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7303">
                  <a:extLst>
                    <a:ext uri="{9D8B030D-6E8A-4147-A177-3AD203B41FA5}">
                      <a16:colId xmlns:a16="http://schemas.microsoft.com/office/drawing/2014/main" xmlns="" val="544054385"/>
                    </a:ext>
                  </a:extLst>
                </a:gridCol>
                <a:gridCol w="2727309">
                  <a:extLst>
                    <a:ext uri="{9D8B030D-6E8A-4147-A177-3AD203B41FA5}">
                      <a16:colId xmlns:a16="http://schemas.microsoft.com/office/drawing/2014/main" xmlns="" val="1100896441"/>
                    </a:ext>
                  </a:extLst>
                </a:gridCol>
                <a:gridCol w="2719130">
                  <a:extLst>
                    <a:ext uri="{9D8B030D-6E8A-4147-A177-3AD203B41FA5}">
                      <a16:colId xmlns:a16="http://schemas.microsoft.com/office/drawing/2014/main" xmlns="" val="2675138380"/>
                    </a:ext>
                  </a:extLst>
                </a:gridCol>
              </a:tblGrid>
              <a:tr h="966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Скорость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(км/ч)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Расстояние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произведение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564271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7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7061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62478" y="5163671"/>
            <a:ext cx="10923589" cy="1641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вместе </a:t>
            </a:r>
            <a:r>
              <a:rPr lang="ru-RU" sz="2400" b="1" dirty="0" smtClean="0">
                <a:solidFill>
                  <a:schemeClr val="tx1"/>
                </a:solidFill>
              </a:rPr>
              <a:t>проверьте правильность </a:t>
            </a:r>
            <a:r>
              <a:rPr lang="ru-RU" sz="2400" b="1" dirty="0">
                <a:solidFill>
                  <a:schemeClr val="tx1"/>
                </a:solidFill>
              </a:rPr>
              <a:t>составления краткой записи и решения 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задачи. Подумайте</a:t>
            </a:r>
            <a:r>
              <a:rPr lang="ru-RU" sz="2400" b="1" dirty="0">
                <a:solidFill>
                  <a:schemeClr val="tx1"/>
                </a:solidFill>
              </a:rPr>
              <a:t>, что </a:t>
            </a:r>
            <a:r>
              <a:rPr lang="ru-RU" sz="2400" b="1" dirty="0" smtClean="0">
                <a:solidFill>
                  <a:schemeClr val="tx1"/>
                </a:solidFill>
              </a:rPr>
              <a:t>произойдёт </a:t>
            </a:r>
            <a:r>
              <a:rPr lang="ru-RU" sz="2400" b="1" dirty="0">
                <a:solidFill>
                  <a:schemeClr val="tx1"/>
                </a:solidFill>
              </a:rPr>
              <a:t>с </a:t>
            </a:r>
            <a:r>
              <a:rPr lang="ru-RU" sz="2400" b="1" dirty="0">
                <a:solidFill>
                  <a:srgbClr val="FF0000"/>
                </a:solidFill>
              </a:rPr>
              <a:t>временем движения</a:t>
            </a:r>
            <a:r>
              <a:rPr lang="ru-RU" sz="2400" b="1" dirty="0">
                <a:solidFill>
                  <a:schemeClr val="tx1"/>
                </a:solidFill>
              </a:rPr>
              <a:t>, если </a:t>
            </a:r>
            <a:r>
              <a:rPr lang="ru-RU" sz="2400" b="1" dirty="0">
                <a:solidFill>
                  <a:srgbClr val="FF0000"/>
                </a:solidFill>
              </a:rPr>
              <a:t>расстояние</a:t>
            </a:r>
            <a:r>
              <a:rPr lang="ru-RU" sz="2400" b="1" dirty="0">
                <a:solidFill>
                  <a:schemeClr val="tx1"/>
                </a:solidFill>
              </a:rPr>
              <a:t>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>
                <a:solidFill>
                  <a:srgbClr val="FF0000"/>
                </a:solidFill>
              </a:rPr>
              <a:t>скорость движения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1D6CC6-603F-44C6-A5F0-4DB5FE039238}"/>
              </a:ext>
            </a:extLst>
          </p:cNvPr>
          <p:cNvSpPr txBox="1"/>
          <p:nvPr/>
        </p:nvSpPr>
        <p:spPr>
          <a:xfrm>
            <a:off x="4806950" y="2537012"/>
            <a:ext cx="2578100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 : v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= 4 (ч)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ч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C67FEC72-56DF-4B64-8CA3-42871C214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95761"/>
              </p:ext>
            </p:extLst>
          </p:nvPr>
        </p:nvGraphicFramePr>
        <p:xfrm>
          <a:off x="1999129" y="334319"/>
          <a:ext cx="8193742" cy="20947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7303">
                  <a:extLst>
                    <a:ext uri="{9D8B030D-6E8A-4147-A177-3AD203B41FA5}">
                      <a16:colId xmlns:a16="http://schemas.microsoft.com/office/drawing/2014/main" xmlns="" val="544054385"/>
                    </a:ext>
                  </a:extLst>
                </a:gridCol>
                <a:gridCol w="2727309">
                  <a:extLst>
                    <a:ext uri="{9D8B030D-6E8A-4147-A177-3AD203B41FA5}">
                      <a16:colId xmlns:a16="http://schemas.microsoft.com/office/drawing/2014/main" xmlns="" val="1100896441"/>
                    </a:ext>
                  </a:extLst>
                </a:gridCol>
                <a:gridCol w="2719130">
                  <a:extLst>
                    <a:ext uri="{9D8B030D-6E8A-4147-A177-3AD203B41FA5}">
                      <a16:colId xmlns:a16="http://schemas.microsoft.com/office/drawing/2014/main" xmlns="" val="2675138380"/>
                    </a:ext>
                  </a:extLst>
                </a:gridCol>
              </a:tblGrid>
              <a:tr h="966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Скорость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(км/ч)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i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(ч)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множитель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Расстояние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(км)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произведение</a:t>
                      </a:r>
                      <a:endParaRPr lang="ru-RU" sz="2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564271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ru-RU" sz="32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7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996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489201" y="4394200"/>
            <a:ext cx="7213600" cy="2340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сравните решения трёх задач.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Докажите, что задачи 2 и </a:t>
            </a:r>
            <a:r>
              <a:rPr lang="ru-RU" sz="2400" b="1" dirty="0" smtClean="0">
                <a:solidFill>
                  <a:schemeClr val="tx1"/>
                </a:solidFill>
              </a:rPr>
              <a:t>3 — </a:t>
            </a:r>
            <a:r>
              <a:rPr lang="ru-RU" sz="2400" b="1" dirty="0">
                <a:solidFill>
                  <a:schemeClr val="tx1"/>
                </a:solidFill>
              </a:rPr>
              <a:t>обратные </a:t>
            </a:r>
            <a:r>
              <a:rPr lang="ru-RU" sz="2400" b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</a:t>
            </a:r>
            <a:r>
              <a:rPr lang="ru-RU" sz="2400" b="1" dirty="0" smtClean="0">
                <a:solidFill>
                  <a:schemeClr val="tx1"/>
                </a:solidFill>
              </a:rPr>
              <a:t>произойдёт </a:t>
            </a:r>
            <a:r>
              <a:rPr lang="ru-RU" sz="2400" b="1" dirty="0">
                <a:solidFill>
                  <a:schemeClr val="tx1"/>
                </a:solidFill>
              </a:rPr>
              <a:t>с </a:t>
            </a:r>
            <a:r>
              <a:rPr lang="ru-RU" sz="2400" b="1" dirty="0">
                <a:solidFill>
                  <a:srgbClr val="FF0000"/>
                </a:solidFill>
              </a:rPr>
              <a:t>временем движения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>
                <a:solidFill>
                  <a:srgbClr val="FF0000"/>
                </a:solidFill>
              </a:rPr>
              <a:t>расстояние</a:t>
            </a:r>
            <a:r>
              <a:rPr lang="ru-RU" sz="2400" b="1" dirty="0">
                <a:solidFill>
                  <a:schemeClr val="tx1"/>
                </a:solidFill>
              </a:rPr>
              <a:t>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скорость движения уменьшится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00AE03-3F67-4629-92B4-9DC243EE54A4}"/>
              </a:ext>
            </a:extLst>
          </p:cNvPr>
          <p:cNvSpPr txBox="1"/>
          <p:nvPr/>
        </p:nvSpPr>
        <p:spPr>
          <a:xfrm>
            <a:off x="8681681" y="1206500"/>
            <a:ext cx="26219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</a:t>
            </a:r>
          </a:p>
          <a:p>
            <a:pPr algn="just"/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</a:t>
            </a: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32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= 4 (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GB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ч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8FF56FA-D5D4-4EFE-BF20-D16BF2FA1D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" y="3838575"/>
            <a:ext cx="2070517" cy="29669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00AE03-3F67-4629-92B4-9DC243EE54A4}"/>
              </a:ext>
            </a:extLst>
          </p:cNvPr>
          <p:cNvSpPr txBox="1"/>
          <p:nvPr/>
        </p:nvSpPr>
        <p:spPr>
          <a:xfrm>
            <a:off x="4580165" y="1206500"/>
            <a:ext cx="32131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s : t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= 13 (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GB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13 км/ч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700AE03-3F67-4629-92B4-9DC243EE54A4}"/>
              </a:ext>
            </a:extLst>
          </p:cNvPr>
          <p:cNvSpPr txBox="1"/>
          <p:nvPr/>
        </p:nvSpPr>
        <p:spPr>
          <a:xfrm>
            <a:off x="888372" y="1206500"/>
            <a:ext cx="28034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endParaRPr lang="ru-RU" sz="32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∙ </a:t>
            </a:r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= 52 (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en-GB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52 км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7281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6ee78bd2-4339-4042-adc0-bcc646419980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2547570a-e5f4-4946-a4c3-82580e4247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31362</TotalTime>
  <Words>761</Words>
  <Application>Microsoft Office PowerPoint</Application>
  <PresentationFormat>Произвольный</PresentationFormat>
  <Paragraphs>202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Решение простых и составных задач на движение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461</cp:revision>
  <dcterms:created xsi:type="dcterms:W3CDTF">2022-11-26T19:01:26Z</dcterms:created>
  <dcterms:modified xsi:type="dcterms:W3CDTF">2025-12-22T11:05:11Z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