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31"/>
  </p:notesMasterIdLst>
  <p:handoutMasterIdLst>
    <p:handoutMasterId r:id="rId32"/>
  </p:handoutMasterIdLst>
  <p:sldIdLst>
    <p:sldId id="263" r:id="rId5"/>
    <p:sldId id="466" r:id="rId6"/>
    <p:sldId id="467" r:id="rId7"/>
    <p:sldId id="476" r:id="rId8"/>
    <p:sldId id="477" r:id="rId9"/>
    <p:sldId id="478" r:id="rId10"/>
    <p:sldId id="304" r:id="rId11"/>
    <p:sldId id="479" r:id="rId12"/>
    <p:sldId id="480" r:id="rId13"/>
    <p:sldId id="483" r:id="rId14"/>
    <p:sldId id="481" r:id="rId15"/>
    <p:sldId id="475" r:id="rId16"/>
    <p:sldId id="482" r:id="rId17"/>
    <p:sldId id="485" r:id="rId18"/>
    <p:sldId id="484" r:id="rId19"/>
    <p:sldId id="486" r:id="rId20"/>
    <p:sldId id="428" r:id="rId21"/>
    <p:sldId id="487" r:id="rId22"/>
    <p:sldId id="488" r:id="rId23"/>
    <p:sldId id="490" r:id="rId24"/>
    <p:sldId id="491" r:id="rId25"/>
    <p:sldId id="472" r:id="rId26"/>
    <p:sldId id="492" r:id="rId27"/>
    <p:sldId id="460" r:id="rId28"/>
    <p:sldId id="461" r:id="rId29"/>
    <p:sldId id="42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8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4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2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92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9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99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5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91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15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94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76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2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5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0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9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368" y="755414"/>
            <a:ext cx="10937264" cy="1494075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с составными задачами на движение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противоположных направлениях 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нахождение расстояния) в III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 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118 (с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100, 101)</a:t>
            </a:r>
            <a:endParaRPr lang="ru-RU" sz="2400" b="1" dirty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9989023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839142" y="4760687"/>
            <a:ext cx="6798344" cy="1859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задачу, </a:t>
            </a:r>
            <a:r>
              <a:rPr lang="ru-RU" sz="2400" b="1" dirty="0" smtClean="0">
                <a:solidFill>
                  <a:schemeClr val="tx1"/>
                </a:solidFill>
              </a:rPr>
              <a:t>постройте </a:t>
            </a:r>
            <a:r>
              <a:rPr lang="ru-RU" sz="2400" b="1" dirty="0">
                <a:solidFill>
                  <a:schemeClr val="tx1"/>
                </a:solidFill>
              </a:rPr>
              <a:t>в тетради схему.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известно в задаче?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ещё известно в задаче?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надо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узнать в задаче?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3845774" y="128189"/>
            <a:ext cx="441072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Самостоятельная работа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B06A72-BB10-4FD9-B211-6733158CB1A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10871" y="1002199"/>
            <a:ext cx="8570259" cy="33489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33284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264229" y="5118139"/>
            <a:ext cx="7663542" cy="1557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пользуясь граф-схемой и текстом,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 </a:t>
            </a:r>
            <a:r>
              <a:rPr lang="ru-RU" sz="2400" b="1" dirty="0">
                <a:solidFill>
                  <a:schemeClr val="tx1"/>
                </a:solidFill>
              </a:rPr>
              <a:t>очереди объясните друг </a:t>
            </a:r>
            <a:r>
              <a:rPr lang="ru-RU" sz="2400" b="1" dirty="0" smtClean="0">
                <a:solidFill>
                  <a:schemeClr val="tx1"/>
                </a:solidFill>
              </a:rPr>
              <a:t>другу, что узнаёте сначала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chemeClr val="tx1"/>
                </a:solidFill>
              </a:rPr>
              <a:t>что узнаёте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потом. Решите </a:t>
            </a:r>
            <a:r>
              <a:rPr lang="ru-RU" sz="2400" b="1" dirty="0">
                <a:solidFill>
                  <a:schemeClr val="tx1"/>
                </a:solidFill>
              </a:rPr>
              <a:t>задачу.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548696" y="128191"/>
            <a:ext cx="2732849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A6F3DDE-C83B-4929-8292-443CD5C021BA}"/>
              </a:ext>
            </a:extLst>
          </p:cNvPr>
          <p:cNvPicPr/>
          <p:nvPr/>
        </p:nvPicPr>
        <p:blipFill rotWithShape="1">
          <a:blip r:embed="rId10" cstate="print"/>
          <a:srcRect l="2567" t="1063" r="1101" b="1432"/>
          <a:stretch/>
        </p:blipFill>
        <p:spPr bwMode="auto">
          <a:xfrm>
            <a:off x="2568174" y="712278"/>
            <a:ext cx="7055652" cy="4220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26589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772996" y="4637421"/>
            <a:ext cx="7626064" cy="2013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 друг 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время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скорости  движения уменьшатся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3260126" y="712278"/>
            <a:ext cx="5671749" cy="332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∙ t</a:t>
            </a:r>
            <a:endParaRPr lang="ru-RU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∙ 2 = 8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∙ 2 = 12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+ 12 = 20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на расстоянии 20 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0663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585883" y="5315247"/>
            <a:ext cx="2855694" cy="1349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задачу.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F9CFDF1-3B38-403D-8A41-8962DD919FF2}"/>
              </a:ext>
            </a:extLst>
          </p:cNvPr>
          <p:cNvSpPr/>
          <p:nvPr/>
        </p:nvSpPr>
        <p:spPr>
          <a:xfrm>
            <a:off x="5915120" y="4940011"/>
            <a:ext cx="4320988" cy="172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повторите </a:t>
            </a:r>
            <a:r>
              <a:rPr lang="ru-RU" sz="2400" b="1" dirty="0">
                <a:solidFill>
                  <a:schemeClr val="tx1"/>
                </a:solidFill>
              </a:rPr>
              <a:t>условие и вопрос задачи, </a:t>
            </a:r>
            <a:r>
              <a:rPr lang="ru-RU" sz="2400" b="1" dirty="0" smtClean="0">
                <a:solidFill>
                  <a:schemeClr val="tx1"/>
                </a:solidFill>
              </a:rPr>
              <a:t>покажите </a:t>
            </a:r>
            <a:r>
              <a:rPr lang="ru-RU" sz="2400" b="1" dirty="0">
                <a:solidFill>
                  <a:schemeClr val="tx1"/>
                </a:solidFill>
              </a:rPr>
              <a:t>по схеме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BD7838-7305-4822-A946-0A8D0CD0EBF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5412" y="900051"/>
            <a:ext cx="9961176" cy="3601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548696" y="128191"/>
            <a:ext cx="2732849" cy="464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35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975531" y="5598858"/>
            <a:ext cx="6240938" cy="1153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пользуясь </a:t>
            </a:r>
            <a:r>
              <a:rPr lang="ru-RU" sz="2400" b="1" dirty="0" smtClean="0">
                <a:solidFill>
                  <a:schemeClr val="tx1"/>
                </a:solidFill>
              </a:rPr>
              <a:t>граф-схемой, по </a:t>
            </a:r>
            <a:r>
              <a:rPr lang="ru-RU" sz="2400" b="1" dirty="0">
                <a:solidFill>
                  <a:schemeClr val="tx1"/>
                </a:solidFill>
              </a:rPr>
              <a:t>очереди ответьте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400" b="1" dirty="0">
                <a:solidFill>
                  <a:schemeClr val="tx1"/>
                </a:solidFill>
              </a:rPr>
              <a:t>вопросы</a:t>
            </a:r>
            <a:r>
              <a:rPr lang="ru-RU" sz="2400" b="1" dirty="0" smtClean="0">
                <a:solidFill>
                  <a:schemeClr val="tx1"/>
                </a:solidFill>
              </a:rPr>
              <a:t>. Решите </a:t>
            </a:r>
            <a:r>
              <a:rPr lang="ru-RU" sz="2400" b="1" dirty="0">
                <a:solidFill>
                  <a:schemeClr val="tx1"/>
                </a:solidFill>
              </a:rPr>
              <a:t>задачу.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CC9130F-BF99-4382-BE9E-5BB71D298781}"/>
              </a:ext>
            </a:extLst>
          </p:cNvPr>
          <p:cNvPicPr/>
          <p:nvPr/>
        </p:nvPicPr>
        <p:blipFill rotWithShape="1">
          <a:blip r:embed="rId9" cstate="print"/>
          <a:srcRect l="2053" b="1441"/>
          <a:stretch/>
        </p:blipFill>
        <p:spPr bwMode="auto">
          <a:xfrm>
            <a:off x="1510554" y="681836"/>
            <a:ext cx="9170893" cy="480912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548696" y="128191"/>
            <a:ext cx="2732849" cy="464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24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772996" y="4813712"/>
            <a:ext cx="7626064" cy="1991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 друг 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>
                <a:solidFill>
                  <a:srgbClr val="FF0000"/>
                </a:solidFill>
              </a:rPr>
              <a:t>скорости</a:t>
            </a:r>
            <a:r>
              <a:rPr lang="ru-RU" sz="2400" b="1" dirty="0">
                <a:solidFill>
                  <a:schemeClr val="tx1"/>
                </a:solidFill>
              </a:rPr>
              <a:t> движения останутся </a:t>
            </a:r>
            <a:r>
              <a:rPr lang="ru-RU" sz="2400" b="1" dirty="0">
                <a:solidFill>
                  <a:srgbClr val="FF0000"/>
                </a:solidFill>
              </a:rPr>
              <a:t>прежними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3549526" y="575063"/>
            <a:ext cx="5092948" cy="434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∙ t</a:t>
            </a:r>
            <a:endParaRPr lang="ru-RU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∙ 3 = 45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 ∙ 3 = 54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45 + 54 = 99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расстояние 99 км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99 км).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235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75376" y="5853144"/>
            <a:ext cx="5041248" cy="645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Чем отличаются эти граф-схемы?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695821-CAAA-4EF5-BCB9-054F1805AE0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0214" y="900051"/>
            <a:ext cx="4273410" cy="36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F3A9C1-65CF-46D6-8766-AA9A39268BA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13838" y="1021974"/>
            <a:ext cx="4707947" cy="36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95DC089-A6BE-44BD-A46E-82F3A792F1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462836" y="5835673"/>
            <a:ext cx="7266328" cy="8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расскажи составленную задачу соседу по парте.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3890640" y="244278"/>
            <a:ext cx="441072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D92E38-FC77-4896-AF8C-8E98C75F7CF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9155" y="1002199"/>
            <a:ext cx="9113690" cy="30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655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C142DB-D5F5-48DD-84EF-71D5E6551A16}"/>
              </a:ext>
            </a:extLst>
          </p:cNvPr>
          <p:cNvSpPr txBox="1"/>
          <p:nvPr/>
        </p:nvSpPr>
        <p:spPr>
          <a:xfrm>
            <a:off x="632379" y="900051"/>
            <a:ext cx="10927242" cy="3852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улитка со скоростью 5 см/мин, а другая со скоростью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см/мин одновременно поползли с одного места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противоположных направлениях. Какое расстояние будет между ними через 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улитки одновременно поползли от цветка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противоположных направлениях. Скорость одной улитки —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см/мин, другой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см/мин. На каком расстоянии друг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они будут через 2 мин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7DE2752-0A18-4415-AE9D-5AEAB48C04EB}"/>
              </a:ext>
            </a:extLst>
          </p:cNvPr>
          <p:cNvSpPr/>
          <p:nvPr/>
        </p:nvSpPr>
        <p:spPr>
          <a:xfrm>
            <a:off x="2843262" y="5836942"/>
            <a:ext cx="6505476" cy="862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проверьте правильность составленных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8772982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079146" y="247920"/>
            <a:ext cx="2033709" cy="7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93259" y="1470463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14659" y="5776669"/>
            <a:ext cx="516268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83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675844" y="5510970"/>
            <a:ext cx="4840312" cy="1174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проведите поиск решения задачи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 </a:t>
            </a:r>
            <a:r>
              <a:rPr lang="ru-RU" sz="2400" b="1" dirty="0">
                <a:solidFill>
                  <a:schemeClr val="tx1"/>
                </a:solidFill>
              </a:rPr>
              <a:t>предложенным граф-схемам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64000" y="900051"/>
            <a:ext cx="3600000" cy="3511663"/>
            <a:chOff x="1997004" y="900051"/>
            <a:chExt cx="3600000" cy="351166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44D41D6-D552-4676-8419-268F9094D63B}"/>
                </a:ext>
              </a:extLst>
            </p:cNvPr>
            <p:cNvSpPr txBox="1"/>
            <p:nvPr/>
          </p:nvSpPr>
          <p:spPr>
            <a:xfrm flipH="1">
              <a:off x="2991462" y="900051"/>
              <a:ext cx="1611085" cy="4875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1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Рисунок 65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04" y="1711714"/>
              <a:ext cx="3600000" cy="270000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928000" y="912972"/>
            <a:ext cx="3600000" cy="3498742"/>
            <a:chOff x="6597274" y="912972"/>
            <a:chExt cx="3600000" cy="3498742"/>
          </a:xfrm>
        </p:grpSpPr>
        <p:pic>
          <p:nvPicPr>
            <p:cNvPr id="67" name="Рисунок 66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274" y="1711714"/>
              <a:ext cx="3600000" cy="2700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594009" y="912972"/>
              <a:ext cx="16065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2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4891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918730" y="5979886"/>
            <a:ext cx="6354540" cy="780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объясните друг другу план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3367" y="247920"/>
            <a:ext cx="5391498" cy="5563008"/>
            <a:chOff x="381773" y="247920"/>
            <a:chExt cx="5391498" cy="556300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5730B33E-6151-40EE-92E2-7F56757A6B6C}"/>
                </a:ext>
              </a:extLst>
            </p:cNvPr>
            <p:cNvSpPr txBox="1"/>
            <p:nvPr/>
          </p:nvSpPr>
          <p:spPr>
            <a:xfrm>
              <a:off x="381773" y="3194058"/>
              <a:ext cx="5391498" cy="2616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Сначала узнаю, сколько метров проползёт … .</a:t>
              </a:r>
              <a:endPara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Потом узнаю, сколько метров проползёт … .</a:t>
              </a:r>
              <a:endPara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Теперь узнаю, на каком расстоянии … .</a:t>
              </a:r>
              <a:endParaRPr lang="ru-RU" sz="2400" b="1" dirty="0"/>
            </a:p>
          </p:txBody>
        </p:sp>
        <p:pic>
          <p:nvPicPr>
            <p:cNvPr id="60" name="Рисунок 59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522" y="247920"/>
              <a:ext cx="3600000" cy="270000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5978232" y="247920"/>
            <a:ext cx="5920400" cy="5559688"/>
            <a:chOff x="6095999" y="247920"/>
            <a:chExt cx="5920400" cy="555968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4E29929B-65FB-4DAF-BD45-B77BFC2FBCCC}"/>
                </a:ext>
              </a:extLst>
            </p:cNvPr>
            <p:cNvSpPr txBox="1"/>
            <p:nvPr/>
          </p:nvSpPr>
          <p:spPr>
            <a:xfrm>
              <a:off x="6095999" y="3190738"/>
              <a:ext cx="5920400" cy="2616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Чтобы ответить 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вопрос задачи, 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нужно …  </a:t>
              </a: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Чтобы узнать, сколько метров 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проползёт </a:t>
              </a: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первая улитка, 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нужно …  </a:t>
              </a: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Чтобы узнать, сколько метров проползёт вторая улитка, </a:t>
              </a:r>
              <a:r>
                <a: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нужно …  .</a:t>
              </a:r>
              <a:endParaRPr lang="ru-RU" sz="2400" b="1" dirty="0"/>
            </a:p>
          </p:txBody>
        </p:sp>
        <p:pic>
          <p:nvPicPr>
            <p:cNvPr id="61" name="Рисунок 60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199" y="247920"/>
              <a:ext cx="3600000" cy="27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4146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543849" y="5285065"/>
            <a:ext cx="10254780" cy="1530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Чем отличаются граф-схема к решению задачи </a:t>
            </a:r>
            <a:r>
              <a:rPr lang="ru-RU" sz="2400" b="1" dirty="0" smtClean="0">
                <a:solidFill>
                  <a:schemeClr val="tx1"/>
                </a:solidFill>
              </a:rPr>
              <a:t>у </a:t>
            </a:r>
            <a:r>
              <a:rPr lang="ru-RU" sz="2400" b="1" dirty="0" smtClean="0">
                <a:solidFill>
                  <a:srgbClr val="FF0000"/>
                </a:solidFill>
              </a:rPr>
              <a:t>варианта </a:t>
            </a:r>
            <a:r>
              <a:rPr lang="ru-RU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chemeClr val="tx1"/>
                </a:solidFill>
              </a:rPr>
              <a:t>от </a:t>
            </a:r>
            <a:r>
              <a:rPr lang="ru-RU" sz="2400" b="1" dirty="0" smtClean="0">
                <a:solidFill>
                  <a:schemeClr val="tx1"/>
                </a:solidFill>
              </a:rPr>
              <a:t>граф-схемы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 </a:t>
            </a:r>
            <a:r>
              <a:rPr lang="ru-RU" sz="2400" b="1" dirty="0">
                <a:solidFill>
                  <a:srgbClr val="FF0000"/>
                </a:solidFill>
              </a:rPr>
              <a:t>варианта 2</a:t>
            </a:r>
            <a:r>
              <a:rPr lang="ru-RU" sz="2400" b="1" dirty="0" smtClean="0">
                <a:solidFill>
                  <a:schemeClr val="tx1"/>
                </a:solidFill>
              </a:rPr>
              <a:t>? Почему </a:t>
            </a:r>
            <a:r>
              <a:rPr lang="ru-RU" sz="2400" b="1" dirty="0">
                <a:solidFill>
                  <a:srgbClr val="FF0000"/>
                </a:solidFill>
              </a:rPr>
              <a:t>план решения задачи </a:t>
            </a:r>
            <a:r>
              <a:rPr lang="ru-RU" sz="2400" b="1" dirty="0">
                <a:solidFill>
                  <a:schemeClr val="tx1"/>
                </a:solidFill>
              </a:rPr>
              <a:t>по граф-схемам </a:t>
            </a:r>
            <a:r>
              <a:rPr lang="ru-RU" sz="2400" b="1" dirty="0">
                <a:solidFill>
                  <a:srgbClr val="FF0000"/>
                </a:solidFill>
              </a:rPr>
              <a:t>разный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решение одинаковое</a:t>
            </a:r>
            <a:r>
              <a:rPr lang="ru-RU" sz="2400" b="1" dirty="0" smtClean="0">
                <a:solidFill>
                  <a:schemeClr val="tx1"/>
                </a:solidFill>
              </a:rPr>
              <a:t>? По </a:t>
            </a:r>
            <a:r>
              <a:rPr lang="ru-RU" sz="2400" b="1" dirty="0">
                <a:solidFill>
                  <a:schemeClr val="tx1"/>
                </a:solidFill>
              </a:rPr>
              <a:t>какой граф-схеме поиск решения задачи вам показался наиболее удобным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B6AEB-C862-4693-A199-D32B6AC461DA}"/>
              </a:ext>
            </a:extLst>
          </p:cNvPr>
          <p:cNvSpPr txBox="1"/>
          <p:nvPr/>
        </p:nvSpPr>
        <p:spPr>
          <a:xfrm>
            <a:off x="2435587" y="247921"/>
            <a:ext cx="732082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12000" y="851055"/>
            <a:ext cx="4428000" cy="4267084"/>
            <a:chOff x="1112000" y="851055"/>
            <a:chExt cx="4428000" cy="4267084"/>
          </a:xfrm>
        </p:grpSpPr>
        <p:pic>
          <p:nvPicPr>
            <p:cNvPr id="59" name="Рисунок 58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000" y="1626139"/>
              <a:ext cx="4428000" cy="3492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404915" y="851055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1</a:t>
              </a:r>
              <a:endParaRPr lang="ru-RU" sz="28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652000" y="851055"/>
            <a:ext cx="4428000" cy="4139279"/>
            <a:chOff x="6652000" y="851055"/>
            <a:chExt cx="4428000" cy="4139279"/>
          </a:xfrm>
        </p:grpSpPr>
        <p:pic>
          <p:nvPicPr>
            <p:cNvPr id="61" name="Рисунок 60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000" y="1498334"/>
              <a:ext cx="4428000" cy="3492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7944915" y="851055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2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7422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326340" y="247920"/>
            <a:ext cx="75240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908747" y="5713737"/>
            <a:ext cx="519171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93259" y="1807434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352000" y="247920"/>
            <a:ext cx="74880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6290" y="5829142"/>
            <a:ext cx="5939420" cy="976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4EFB3-0D8E-4906-993F-CF44EEDBA376}"/>
              </a:ext>
            </a:extLst>
          </p:cNvPr>
          <p:cNvSpPr txBox="1"/>
          <p:nvPr/>
        </p:nvSpPr>
        <p:spPr>
          <a:xfrm>
            <a:off x="2093259" y="1720798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829727" y="2740562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1510974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4047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118634" y="1262058"/>
            <a:ext cx="8299956" cy="123604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Возникали ли у вас трудности при построении схемы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 </a:t>
            </a:r>
            <a:r>
              <a:rPr lang="ru-RU" sz="2400" b="1" dirty="0"/>
              <a:t>задачам на движение в противоположных </a:t>
            </a:r>
            <a:r>
              <a:rPr lang="ru-RU" sz="2400" b="1" dirty="0" smtClean="0"/>
              <a:t>направлениях </a:t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на нахождение расстояния) и их решении?</a:t>
            </a:r>
            <a:endParaRPr lang="ru-RU" sz="24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2523494" y="2748296"/>
            <a:ext cx="8260620" cy="14898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Понравилось ли вам вместе проверять правильность </a:t>
            </a:r>
            <a:r>
              <a:rPr lang="ru-RU" sz="2400" b="1" dirty="0" smtClean="0"/>
              <a:t>построения </a:t>
            </a:r>
            <a:r>
              <a:rPr lang="ru-RU" sz="2400" b="1" dirty="0"/>
              <a:t>схемы и решения задач на движение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противоположных направлениях (на нахождение расстояния)?</a:t>
            </a:r>
            <a:endParaRPr lang="ru-RU" sz="2400" b="1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19" y="4652956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2983593" y="4488360"/>
            <a:ext cx="8202474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при построении схемы и решении задач на движение в противоположных направлениях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на нахождение расстояния)?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64045" y="247920"/>
            <a:ext cx="2538242" cy="7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9201" y="5777222"/>
            <a:ext cx="5922260" cy="922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4EFB3-0D8E-4906-993F-CF44EEDBA376}"/>
              </a:ext>
            </a:extLst>
          </p:cNvPr>
          <p:cNvSpPr txBox="1"/>
          <p:nvPr/>
        </p:nvSpPr>
        <p:spPr>
          <a:xfrm>
            <a:off x="2093259" y="1685365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2843262" y="5863549"/>
            <a:ext cx="6505476" cy="8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проверьте правильность составленных задач.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BB09F8-B250-431A-9F7F-C7231CB3585A}"/>
              </a:ext>
            </a:extLst>
          </p:cNvPr>
          <p:cNvSpPr txBox="1"/>
          <p:nvPr/>
        </p:nvSpPr>
        <p:spPr>
          <a:xfrm>
            <a:off x="590700" y="573985"/>
            <a:ext cx="11010600" cy="441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 Анна ехали на самокатах 2 ч. Андрей ехал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 7 км/ч, а Анна — со скоростью 5 км/ч. Сколько всего километров проехали Андрей и Анна вместе?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самокате ехал со скоростью 7 км/ч, а Анна — 5 км/ч. Каждый из них был в пути 2 ч. Какое расстояние проехали Андрей и Анна вместе?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катались на самокатах 2 ч. Андрей ехал со скоростью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км/ч, а Анна — 5 км/ч. Сколько всего километров проехали Андрей и Анна?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518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772996" y="4760686"/>
            <a:ext cx="7626064" cy="2008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 друг 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останутся </a:t>
            </a:r>
            <a:r>
              <a:rPr lang="ru-RU" sz="2400" b="1" dirty="0">
                <a:solidFill>
                  <a:srgbClr val="FF0000"/>
                </a:solidFill>
              </a:rPr>
              <a:t>прежними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4177430" y="712278"/>
            <a:ext cx="3837140" cy="384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∙ t</a:t>
            </a:r>
            <a:endParaRPr lang="ru-RU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∙ 2 = 14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∙ 2 = 10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+ 10 = 24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всего 24 км.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93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C142DB-D5F5-48DD-84EF-71D5E6551A16}"/>
              </a:ext>
            </a:extLst>
          </p:cNvPr>
          <p:cNvSpPr txBox="1"/>
          <p:nvPr/>
        </p:nvSpPr>
        <p:spPr>
          <a:xfrm>
            <a:off x="857052" y="575063"/>
            <a:ext cx="10477896" cy="375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со скоростью 7 км/ч и Анна со скоростью 5 км/ч одновременно выехали с одного пункта в противоположных направлениях. Какое расстояние будет между ними через 2 ч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 Анна одновременно выехали с одного пункта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противоположных направлениях. Скорость Андрея — 7 км/ч, скорость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Анны — 5 км/ч. На каком расстоянии друг от друга они будут через 2 ч?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7DE2752-0A18-4415-AE9D-5AEAB48C04EB}"/>
              </a:ext>
            </a:extLst>
          </p:cNvPr>
          <p:cNvSpPr/>
          <p:nvPr/>
        </p:nvSpPr>
        <p:spPr>
          <a:xfrm>
            <a:off x="2801730" y="5118139"/>
            <a:ext cx="6588540" cy="1589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проверьте правильность составленных задач.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Чем отличаются вопросы задач в первом 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во втором случаях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DF78391-1EBF-42B6-8506-8317EC0607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68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67" name="Рисунок 14">
            <a:extLst>
              <a:ext uri="{FF2B5EF4-FFF2-40B4-BE49-F238E27FC236}">
                <a16:creationId xmlns:a16="http://schemas.microsoft.com/office/drawing/2014/main" xmlns="" id="{72A70526-B796-44E9-8C15-F701C1A50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" y="4105099"/>
            <a:ext cx="2300084" cy="27004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378D5EE-0CA3-41DB-BC96-13FBB78FBB2D}"/>
              </a:ext>
            </a:extLst>
          </p:cNvPr>
          <p:cNvSpPr txBox="1"/>
          <p:nvPr/>
        </p:nvSpPr>
        <p:spPr>
          <a:xfrm>
            <a:off x="641370" y="523445"/>
            <a:ext cx="1090926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 Анна одновременно выехали с одного пункта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противоположных направлениях. Скорость Андрея — 7 км/ч, скорость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Анны — 5 км/ч. На каком расстоянии друг от друга они будут через 2 ч?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953E262-7571-4E7F-8567-25DD51735BD7}"/>
              </a:ext>
            </a:extLst>
          </p:cNvPr>
          <p:cNvSpPr/>
          <p:nvPr/>
        </p:nvSpPr>
        <p:spPr>
          <a:xfrm>
            <a:off x="3263388" y="5455329"/>
            <a:ext cx="5665225" cy="1188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проверьте друг у друга правильность построения схемы, решите задачу.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/>
        </p:blipFill>
        <p:spPr bwMode="auto">
          <a:xfrm>
            <a:off x="1799770" y="2437110"/>
            <a:ext cx="8592460" cy="243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66757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772996" y="4813712"/>
            <a:ext cx="7626064" cy="1991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друг </a:t>
            </a:r>
            <a:r>
              <a:rPr lang="ru-RU" sz="2400" b="1" dirty="0">
                <a:solidFill>
                  <a:schemeClr val="tx1"/>
                </a:solidFill>
              </a:rPr>
              <a:t>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время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скорости  движения увеличатся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3260126" y="712278"/>
            <a:ext cx="5671749" cy="332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∙ t</a:t>
            </a:r>
            <a:endParaRPr lang="ru-RU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∙ 2 = 14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∙ 2 = 10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+ 10 = 24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на расстоянии 24 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449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439011" y="5718629"/>
            <a:ext cx="5864646" cy="967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сравните </a:t>
            </a:r>
            <a:r>
              <a:rPr lang="ru-RU" sz="2400" b="1" dirty="0" smtClean="0">
                <a:solidFill>
                  <a:schemeClr val="tx1"/>
                </a:solidFill>
              </a:rPr>
              <a:t>решения и ответы </a:t>
            </a:r>
            <a:r>
              <a:rPr lang="ru-RU" sz="2400" b="1" dirty="0">
                <a:solidFill>
                  <a:schemeClr val="tx1"/>
                </a:solidFill>
              </a:rPr>
              <a:t>двух задач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1278219" y="573985"/>
            <a:ext cx="3844429" cy="332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∙ 2 = 14 (км)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∙ 2 = 10 (км)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+ 10 = 24 (км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всего 24 км.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00867" y="573985"/>
            <a:ext cx="4512915" cy="3813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en-GB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7 ∙ 2 = 14 (км)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 5 ∙ 2 = 10 (км)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14 + 10 = 24 (км)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на расстоянии </a:t>
            </a:r>
            <a:endParaRPr lang="ru-RU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3891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schemas.microsoft.com/office/2006/documentManagement/types"/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ee78bd2-4339-4042-adc0-bcc64641998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38855</TotalTime>
  <Words>828</Words>
  <Application>Microsoft Office PowerPoint</Application>
  <PresentationFormat>Произвольный</PresentationFormat>
  <Paragraphs>216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Знакомство учащихся с составными задачами на движение  в противоположных направлениях   (на нахождение расстояния)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520</cp:revision>
  <dcterms:created xsi:type="dcterms:W3CDTF">2022-11-26T19:01:26Z</dcterms:created>
  <dcterms:modified xsi:type="dcterms:W3CDTF">2025-12-22T08:59:53Z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