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82A28"/>
    <a:srgbClr val="724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136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FCD1-E794-41F9-811D-95DC7590B50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1B7-D4BC-4B22-B777-1B0CBF5D3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FCD1-E794-41F9-811D-95DC7590B50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1B7-D4BC-4B22-B777-1B0CBF5D3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FCD1-E794-41F9-811D-95DC7590B50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1B7-D4BC-4B22-B777-1B0CBF5D3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FCD1-E794-41F9-811D-95DC7590B50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1B7-D4BC-4B22-B777-1B0CBF5D3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FCD1-E794-41F9-811D-95DC7590B50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1B7-D4BC-4B22-B777-1B0CBF5D3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FCD1-E794-41F9-811D-95DC7590B50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1B7-D4BC-4B22-B777-1B0CBF5D3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FCD1-E794-41F9-811D-95DC7590B50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1B7-D4BC-4B22-B777-1B0CBF5D3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FCD1-E794-41F9-811D-95DC7590B50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1B7-D4BC-4B22-B777-1B0CBF5D3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FCD1-E794-41F9-811D-95DC7590B50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1B7-D4BC-4B22-B777-1B0CBF5D3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FCD1-E794-41F9-811D-95DC7590B50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1B7-D4BC-4B22-B777-1B0CBF5D3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FCD1-E794-41F9-811D-95DC7590B50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1B7-D4BC-4B22-B777-1B0CBF5D3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8FCD1-E794-41F9-811D-95DC7590B50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361B7-D4BC-4B22-B777-1B0CBF5D3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36147"/>
            <a:ext cx="121920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</a:t>
            </a:r>
            <a:endParaRPr lang="ru-RU" sz="44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«Мотивационная готовность </a:t>
            </a:r>
            <a:endParaRPr lang="ru-RU" sz="4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к 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аттестации </a:t>
            </a:r>
            <a:endParaRPr lang="ru-RU" sz="44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фактор профессиональной 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успешности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397" y="103213"/>
            <a:ext cx="5905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3600" b="1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интеллект-карты</a:t>
            </a:r>
            <a:endParaRPr lang="ru-RU" sz="3600" dirty="0">
              <a:solidFill>
                <a:srgbClr val="482A2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6524" y="852575"/>
            <a:ext cx="5338952" cy="577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5475" y="287490"/>
            <a:ext cx="4527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Приём «Мой выбор»</a:t>
            </a:r>
            <a:endParaRPr lang="ru-RU" sz="3600" dirty="0">
              <a:solidFill>
                <a:srgbClr val="482A2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3476" y="938530"/>
            <a:ext cx="3925049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Позитивные высказывания</a:t>
            </a:r>
            <a:endParaRPr lang="ru-RU" sz="2400" b="1" dirty="0">
              <a:solidFill>
                <a:srgbClr val="482A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425" y="1428639"/>
            <a:ext cx="10471150" cy="542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14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«Аттестация — это возможность профессионального роста, демонстрации своих достижений, признание коллег и руководства».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14000"/>
              </a:lnSpc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прохождения процедуры аттестации я хочу подтвердить свою компетентность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новые знания и навыки для работы с учащимися».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14000"/>
              </a:lnSpc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аттестации я вижу стимул для самосовершенствования и повышения качества своей педагогической деятельности».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14000"/>
              </a:lnSpc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— это шанс поделиться своим педагогическим опытом и изучить лучшие практики коллег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50000" algn="just">
              <a:lnSpc>
                <a:spcPct val="114000"/>
              </a:lnSpc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«Для меня аттестация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не просто формальность, а возможность оценить свой профессиональный рост и наметить новые цели».</a:t>
            </a:r>
            <a:endParaRPr lang="ru-RU" sz="1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14000"/>
              </a:lnSpc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верю, что аттестация поможет мне стать более уверенным в себе и своих педагогических способностях».</a:t>
            </a:r>
            <a:endParaRPr lang="ru-RU" sz="1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14000"/>
              </a:lnSpc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«Для меня аттестация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шаг вперёд в моей карьере и возможность занять более высокую ступень в профессиональной иерархии».</a:t>
            </a:r>
            <a:endParaRPr lang="ru-RU" sz="1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14000"/>
              </a:lnSpc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рассматриваю аттестацию как возможность обновить свои знания и умения в соответствии с современными требованиями».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099" y="1629463"/>
            <a:ext cx="10635803" cy="488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хочется тратить время на подготовку к аттестации, когда есть столько текущих дел».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Боюсь, что не смогу соответствовать высоким требованиям аттестации и разочарую себя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— это стресс, не хочется лишний раз испытывать нервное напряжение».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уверен, что аттестация действительно отражает реальный уровень моей работы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Считаю, что аттестация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лишнее бюрократическое бремя, которое отвлекает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работы».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 хватает времени на подготовку к аттестации, так как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текущими делами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подготовкой к урокам».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«Боюсь, что не смогу достойно выступить на аттестации и мои старания будут напрасны».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уверен,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смогу правильно оформить все необходимые документы для аттестации».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«Боюсь, что комиссия будет придираться к мелочам и не заметит моих реальных достижений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5475" y="287490"/>
            <a:ext cx="4527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Приём «Мой выбор»</a:t>
            </a:r>
            <a:endParaRPr lang="ru-RU" sz="3600" dirty="0">
              <a:solidFill>
                <a:srgbClr val="482A2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0220" y="938530"/>
            <a:ext cx="7571560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Высказывания, </a:t>
            </a:r>
            <a:r>
              <a:rPr lang="ru-RU" sz="2400" b="1" i="1" dirty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отражающие трудности и сомнения</a:t>
            </a:r>
            <a:endParaRPr lang="ru-RU" sz="2400" b="1" dirty="0">
              <a:solidFill>
                <a:srgbClr val="482A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770" y="1587384"/>
            <a:ext cx="10534460" cy="287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готов к аттестации, но хотелось бы большей поддержки со стороны руководства школы и методических служб».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бы неплохо, если бы в школе была создана система наставничества для подготовки к аттестации».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больше информации о требованиях аттестации и критериях оценки, чтобы быть уверенным в своих силах».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бы хорошо, если бы в школе была предусмотрена система поощрений для педагогов, успешно прошедших аттестацию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5475" y="287490"/>
            <a:ext cx="4527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Приём «Мой выбор»</a:t>
            </a:r>
            <a:endParaRPr lang="ru-RU" sz="3600" dirty="0">
              <a:solidFill>
                <a:srgbClr val="482A2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0219" y="938529"/>
            <a:ext cx="846981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Высказывания </a:t>
            </a:r>
            <a:r>
              <a:rPr lang="ru-RU" sz="2400" b="1" i="1" dirty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мотивации, связанные с условиями работы</a:t>
            </a:r>
            <a:endParaRPr lang="ru-RU" sz="2400" b="1" dirty="0">
              <a:solidFill>
                <a:srgbClr val="482A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676" y="2224425"/>
            <a:ext cx="6830939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3600" dirty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sz="3600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твёрдо </a:t>
            </a:r>
            <a:r>
              <a:rPr lang="ru-RU" sz="3600" dirty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верю в удачу. </a:t>
            </a:r>
            <a:r>
              <a:rPr lang="ru-RU" sz="3600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3600" dirty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заметил: чем больше я работаю, тем больше она мне улыбается</a:t>
            </a:r>
            <a:r>
              <a:rPr lang="" altLang="ru-RU" sz="3600" dirty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https://www.worldhistory.org/img/r/p/500x600/19581.jpg?v=1745995877-17295888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99" y="581025"/>
            <a:ext cx="4467225" cy="569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0110" y="4031042"/>
            <a:ext cx="4138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Томас </a:t>
            </a:r>
            <a:r>
              <a:rPr lang="ru-RU" sz="3600" i="1" dirty="0" err="1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Джефферсон</a:t>
            </a:r>
            <a:endParaRPr lang="ru-RU" sz="3600" i="1" dirty="0">
              <a:solidFill>
                <a:srgbClr val="482A2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493" y="4896768"/>
            <a:ext cx="11853015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Стремитесь не к успеху, а к ценностям, которые он </a:t>
            </a:r>
            <a:r>
              <a:rPr lang="ru-RU" sz="3600" b="1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даёт</a:t>
            </a:r>
            <a:r>
              <a:rPr lang="ru-RU" sz="3600" b="1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 smtClean="0">
              <a:solidFill>
                <a:srgbClr val="482A2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i="1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Альберт Эйнштейн</a:t>
            </a:r>
            <a:endParaRPr lang="ru-RU" sz="3600" b="1" i="1" dirty="0">
              <a:solidFill>
                <a:srgbClr val="482A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65" y="529896"/>
            <a:ext cx="8101297" cy="405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6226" y="216592"/>
            <a:ext cx="4199548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Приём </a:t>
            </a:r>
            <a:r>
              <a:rPr lang="ru-RU" sz="3600" b="1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«Пейзаж</a:t>
            </a:r>
            <a:r>
              <a:rPr lang="ru-RU" sz="3600" b="1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482A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раски природы: 49 впечатляющих фотографий | Ярмарка Мастеров - ручная работа, handmad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62" y="1808352"/>
            <a:ext cx="7723964" cy="349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7833" y="978407"/>
            <a:ext cx="113163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Следует подобрать </a:t>
            </a:r>
            <a:r>
              <a:rPr lang="ru-RU" sz="2400" b="1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слова-ассоциации, характеризующие ваше эмоциональное состояние, в соответствии с цветовым спектром на </a:t>
            </a:r>
            <a:r>
              <a:rPr lang="ru-RU" sz="2400" b="1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изображении.</a:t>
            </a:r>
            <a:endParaRPr lang="ru-RU" sz="2400" b="1" dirty="0" smtClean="0">
              <a:solidFill>
                <a:srgbClr val="482A2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0496" y="5591118"/>
            <a:ext cx="8831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«Выбранный мною цвет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…, он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ассоциируется с …,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вызывает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чувства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…».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1164" y="220694"/>
            <a:ext cx="55896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Ролевое моделирование </a:t>
            </a:r>
            <a:endParaRPr lang="ru-RU" sz="3600" b="1" dirty="0" smtClean="0">
              <a:solidFill>
                <a:srgbClr val="482A2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b="1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Нам нужна </a:t>
            </a:r>
            <a:r>
              <a:rPr lang="ru-RU" sz="3600" b="1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аттестация»</a:t>
            </a:r>
            <a:endParaRPr lang="ru-RU" sz="3600" dirty="0">
              <a:solidFill>
                <a:srgbClr val="482A2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498" y="1525982"/>
            <a:ext cx="11571005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в микрогруппы по следующим ролевым позициям:</a:t>
            </a:r>
            <a:endParaRPr lang="ru-RU" sz="2800" dirty="0" smtClean="0">
              <a:solidFill>
                <a:srgbClr val="482A2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Республики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Беларусь;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правление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районного исполнительного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комитета;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образования;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педагогические работники;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чащиеся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их законные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8330" y="344535"/>
            <a:ext cx="6449522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482A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 «Я в лучах солнца» </a:t>
            </a:r>
            <a:endParaRPr lang="ru-RU" sz="3600" dirty="0">
              <a:solidFill>
                <a:srgbClr val="482A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6951" y="1220836"/>
            <a:ext cx="8998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</a:t>
            </a:r>
            <a:r>
              <a:rPr lang="ru-RU" sz="2400" dirty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нарисовать солнышко и на его лучах указать свои сильные </a:t>
            </a:r>
            <a:r>
              <a:rPr lang="ru-RU" sz="2400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стороны, личностные </a:t>
            </a:r>
            <a:r>
              <a:rPr lang="ru-RU" sz="2400" dirty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качества, профессиональные компетенции, эффективные направления </a:t>
            </a:r>
            <a:r>
              <a:rPr lang="ru-RU" sz="2400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работы.</a:t>
            </a:r>
            <a:endParaRPr lang="ru-RU" sz="2400" dirty="0">
              <a:solidFill>
                <a:srgbClr val="482A28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8205" y="2421165"/>
            <a:ext cx="4475590" cy="38098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1773" y="362488"/>
            <a:ext cx="5128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Приём «</a:t>
            </a:r>
            <a:r>
              <a:rPr lang="en-US" sz="3600" b="1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SWOT</a:t>
            </a:r>
            <a:r>
              <a:rPr lang="ru-RU" sz="3600" b="1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-анализ»</a:t>
            </a:r>
            <a:endParaRPr lang="ru-RU" sz="3600" dirty="0">
              <a:solidFill>
                <a:srgbClr val="482A2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6460" y="1444513"/>
            <a:ext cx="7179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Заполнить </a:t>
            </a:r>
            <a:r>
              <a:rPr lang="ru-RU" sz="2400" dirty="0">
                <a:solidFill>
                  <a:srgbClr val="482A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таблицу «Экзамен на высшую категорию»</a:t>
            </a:r>
            <a:endParaRPr lang="ru-RU" sz="2400" dirty="0">
              <a:solidFill>
                <a:srgbClr val="482A28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22510"/>
              </p:ext>
            </p:extLst>
          </p:nvPr>
        </p:nvGraphicFramePr>
        <p:xfrm>
          <a:off x="1348811" y="2143550"/>
          <a:ext cx="9494378" cy="41388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47189"/>
                <a:gridCol w="4747189"/>
              </a:tblGrid>
              <a:tr h="2016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Положительные аспекты аттестации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Отрицательные аспекты аттестации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6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реализации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Сдерживающие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угрозы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87" y="905554"/>
            <a:ext cx="8926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«Экзамен на высшую категорию»</a:t>
            </a:r>
            <a:endParaRPr lang="ru-RU" sz="3600" dirty="0">
              <a:solidFill>
                <a:srgbClr val="482A2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586" y="1820587"/>
            <a:ext cx="10476828" cy="335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2800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 err="1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микрогруппах</a:t>
            </a:r>
            <a:r>
              <a:rPr lang="ru-RU" sz="2800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алгоритму</a:t>
            </a:r>
            <a:r>
              <a:rPr lang="ru-RU" sz="2800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экзамена.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оценивания.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Формулировка задач по подготовке.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содержания накопительных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материалов.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правовые документы, литература по подготовке к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экзамену.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6051" y="227669"/>
            <a:ext cx="5719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Приём «Опорный вопрос»</a:t>
            </a:r>
            <a:endParaRPr lang="ru-RU" sz="3600" dirty="0">
              <a:solidFill>
                <a:srgbClr val="482A2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646" y="1982268"/>
            <a:ext cx="10362709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«</a:t>
            </a:r>
            <a:r>
              <a:rPr lang="ru-RU" sz="4400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</a:t>
            </a:r>
            <a:r>
              <a:rPr lang="ru-RU" sz="4400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?»</a:t>
            </a:r>
          </a:p>
          <a:p>
            <a:r>
              <a:rPr lang="ru-RU" sz="4400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«</a:t>
            </a:r>
            <a:r>
              <a:rPr lang="ru-RU" sz="4400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Зачем?» </a:t>
            </a:r>
            <a:endParaRPr lang="ru-RU" sz="4400" dirty="0" smtClean="0">
              <a:solidFill>
                <a:srgbClr val="482A2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400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«</a:t>
            </a:r>
            <a:r>
              <a:rPr lang="ru-RU" sz="4400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</a:t>
            </a:r>
            <a:r>
              <a:rPr lang="ru-RU" sz="4400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?»</a:t>
            </a:r>
          </a:p>
          <a:p>
            <a:r>
              <a:rPr lang="ru-RU" sz="4400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«</a:t>
            </a:r>
            <a:r>
              <a:rPr lang="ru-RU" sz="4400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Почему</a:t>
            </a:r>
            <a:r>
              <a:rPr lang="ru-RU" sz="4400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?»</a:t>
            </a:r>
          </a:p>
          <a:p>
            <a:r>
              <a:rPr lang="ru-RU" sz="4400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«</a:t>
            </a:r>
            <a:r>
              <a:rPr lang="ru-RU" sz="4400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помощи чего?»</a:t>
            </a:r>
            <a:endParaRPr lang="ru-RU" sz="4400" dirty="0">
              <a:solidFill>
                <a:srgbClr val="482A2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3505" y="219124"/>
            <a:ext cx="43649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Приём «</a:t>
            </a:r>
            <a:r>
              <a:rPr lang="ru-RU" sz="3600" b="1" dirty="0" err="1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Таймлайн</a:t>
            </a:r>
            <a:r>
              <a:rPr lang="ru-RU" sz="3600" b="1" dirty="0">
                <a:solidFill>
                  <a:srgbClr val="482A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3600" b="1" dirty="0" smtClean="0">
                <a:solidFill>
                  <a:srgbClr val="482A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482A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99" y="1673815"/>
            <a:ext cx="10058400" cy="42821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411</Words>
  <Application>Microsoft Office PowerPoint</Application>
  <PresentationFormat>Произвольный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Яна Капуста</cp:lastModifiedBy>
  <cp:revision>16</cp:revision>
  <dcterms:created xsi:type="dcterms:W3CDTF">2025-08-06T05:33:00Z</dcterms:created>
  <dcterms:modified xsi:type="dcterms:W3CDTF">2025-11-24T13:20:41Z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0A0AA1FF4DA64A1B89B327AA5122218D_13</vt:lpwstr>
  </property>
  <property fmtid="{D5CDD505-2E9C-101B-9397-08002B2CF9AE}" pid="3" name="KSOProductBuildVer">
    <vt:lpwstr>1049-12.2.0.23155</vt:lpwstr>
  </property>
</Properties>
</file>