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56"/>
  </p:notesMasterIdLst>
  <p:handoutMasterIdLst>
    <p:handoutMasterId r:id="rId57"/>
  </p:handoutMasterIdLst>
  <p:sldIdLst>
    <p:sldId id="465" r:id="rId5"/>
    <p:sldId id="433" r:id="rId6"/>
    <p:sldId id="431" r:id="rId7"/>
    <p:sldId id="434" r:id="rId8"/>
    <p:sldId id="429" r:id="rId9"/>
    <p:sldId id="428" r:id="rId10"/>
    <p:sldId id="430" r:id="rId11"/>
    <p:sldId id="450" r:id="rId12"/>
    <p:sldId id="372" r:id="rId13"/>
    <p:sldId id="404" r:id="rId14"/>
    <p:sldId id="348" r:id="rId15"/>
    <p:sldId id="432" r:id="rId16"/>
    <p:sldId id="398" r:id="rId17"/>
    <p:sldId id="397" r:id="rId18"/>
    <p:sldId id="393" r:id="rId19"/>
    <p:sldId id="396" r:id="rId20"/>
    <p:sldId id="436" r:id="rId21"/>
    <p:sldId id="437" r:id="rId22"/>
    <p:sldId id="439" r:id="rId23"/>
    <p:sldId id="440" r:id="rId24"/>
    <p:sldId id="441" r:id="rId25"/>
    <p:sldId id="438" r:id="rId26"/>
    <p:sldId id="442" r:id="rId27"/>
    <p:sldId id="443" r:id="rId28"/>
    <p:sldId id="403" r:id="rId29"/>
    <p:sldId id="405" r:id="rId30"/>
    <p:sldId id="406" r:id="rId31"/>
    <p:sldId id="445" r:id="rId32"/>
    <p:sldId id="444" r:id="rId33"/>
    <p:sldId id="447" r:id="rId34"/>
    <p:sldId id="451" r:id="rId35"/>
    <p:sldId id="463" r:id="rId36"/>
    <p:sldId id="453" r:id="rId37"/>
    <p:sldId id="452" r:id="rId38"/>
    <p:sldId id="454" r:id="rId39"/>
    <p:sldId id="408" r:id="rId40"/>
    <p:sldId id="409" r:id="rId41"/>
    <p:sldId id="455" r:id="rId42"/>
    <p:sldId id="456" r:id="rId43"/>
    <p:sldId id="457" r:id="rId44"/>
    <p:sldId id="458" r:id="rId45"/>
    <p:sldId id="464" r:id="rId46"/>
    <p:sldId id="462" r:id="rId47"/>
    <p:sldId id="374" r:id="rId48"/>
    <p:sldId id="357" r:id="rId49"/>
    <p:sldId id="417" r:id="rId50"/>
    <p:sldId id="420" r:id="rId51"/>
    <p:sldId id="423" r:id="rId52"/>
    <p:sldId id="460" r:id="rId53"/>
    <p:sldId id="461" r:id="rId54"/>
    <p:sldId id="426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9F2"/>
    <a:srgbClr val="FDF1F6"/>
    <a:srgbClr val="FADFEB"/>
    <a:srgbClr val="DEF3F8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9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5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3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4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9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7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20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1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73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6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24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5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66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26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11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8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8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71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7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0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5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25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127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8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8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86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93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43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26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1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8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94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6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2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6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emf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18645" y="2903212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755414"/>
            <a:ext cx="10937264" cy="1530759"/>
          </a:xfrm>
        </p:spPr>
        <p:txBody>
          <a:bodyPr anchor="b"/>
          <a:lstStyle/>
          <a:p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Знакомство учащихся с простыми задачами </a:t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определение скорости и времени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движения в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418023" y="3330733"/>
            <a:ext cx="59272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Урок  93 по теме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«Скорость. Простые задачи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на </a:t>
            </a:r>
            <a:r>
              <a:rPr lang="ru-RU" sz="2800" b="1" i="1" dirty="0">
                <a:solidFill>
                  <a:srgbClr val="FF0000"/>
                </a:solidFill>
              </a:rPr>
              <a:t>определение скорости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и </a:t>
            </a:r>
            <a:r>
              <a:rPr lang="ru-RU" sz="2800" b="1" i="1" dirty="0">
                <a:solidFill>
                  <a:srgbClr val="FF0000"/>
                </a:solidFill>
              </a:rPr>
              <a:t>времени движения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016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581151" y="1892674"/>
            <a:ext cx="866775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(первый множитель)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умножить на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множитель).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4715E88-DA7B-4F17-81A9-4ECFB5B8CA94}"/>
              </a:ext>
            </a:extLst>
          </p:cNvPr>
          <p:cNvSpPr/>
          <p:nvPr/>
        </p:nvSpPr>
        <p:spPr>
          <a:xfrm>
            <a:off x="3610536" y="5743968"/>
            <a:ext cx="4970928" cy="1114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573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3686635" y="454256"/>
            <a:ext cx="481873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418118" y="5915988"/>
            <a:ext cx="5355765" cy="942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задачу по краткой записи.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94573"/>
              </p:ext>
            </p:extLst>
          </p:nvPr>
        </p:nvGraphicFramePr>
        <p:xfrm>
          <a:off x="1826588" y="1564720"/>
          <a:ext cx="8538823" cy="241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" y="3735476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890511" y="5911321"/>
            <a:ext cx="441097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Какая величина в задаче стала неизвестной?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F62271-55F9-4260-801A-6473A792E1AF}"/>
              </a:ext>
            </a:extLst>
          </p:cNvPr>
          <p:cNvSpPr txBox="1"/>
          <p:nvPr/>
        </p:nvSpPr>
        <p:spPr>
          <a:xfrm>
            <a:off x="2443463" y="3143935"/>
            <a:ext cx="85198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Автобус прошёл расстояние 450 км за 5 ч. С какой скоростью двигался автобус?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Расстояние в 450 км автобус прошёл за 5 ч. С какой скоростью двигался автобус?</a:t>
            </a:r>
            <a:endParaRPr lang="ru-RU" sz="2800" b="1" dirty="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24161"/>
              </p:ext>
            </p:extLst>
          </p:nvPr>
        </p:nvGraphicFramePr>
        <p:xfrm>
          <a:off x="1826589" y="480099"/>
          <a:ext cx="8538823" cy="241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684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672341" y="1310842"/>
            <a:ext cx="9005184" cy="393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называют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384991" y="5864558"/>
            <a:ext cx="3422018" cy="993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свои знания.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62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028700" y="1393419"/>
            <a:ext cx="9801225" cy="284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времени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час (км/ч),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в минуту (м/мин),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минуту (км/мин).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166227" y="5904021"/>
            <a:ext cx="5859547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493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333625" y="1310842"/>
            <a:ext cx="7486650" cy="254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найти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885879" y="5891321"/>
            <a:ext cx="6420243" cy="975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4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63353" y="367553"/>
            <a:ext cx="2465294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87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171700" y="1524000"/>
            <a:ext cx="8591550" cy="33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разделить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(произведение)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612776" y="5917049"/>
            <a:ext cx="4966448" cy="942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7" y="454257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58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" y="3735476"/>
            <a:ext cx="2333359" cy="31516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2711FE-B001-49F7-A442-8F17C5B20B43}"/>
              </a:ext>
            </a:extLst>
          </p:cNvPr>
          <p:cNvSpPr txBox="1"/>
          <p:nvPr/>
        </p:nvSpPr>
        <p:spPr>
          <a:xfrm>
            <a:off x="3048000" y="2944457"/>
            <a:ext cx="6096000" cy="219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450 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(км/ч)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км/ч.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endParaRPr lang="ru-RU" sz="32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0AAE7F7-62D0-49A4-AC6F-389603DC2394}"/>
              </a:ext>
            </a:extLst>
          </p:cNvPr>
          <p:cNvSpPr/>
          <p:nvPr/>
        </p:nvSpPr>
        <p:spPr>
          <a:xfrm>
            <a:off x="3167622" y="5143649"/>
            <a:ext cx="5856757" cy="17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друг у друга правильность составления краткой записи в таблице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решения задачи.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72610"/>
              </p:ext>
            </p:extLst>
          </p:nvPr>
        </p:nvGraphicFramePr>
        <p:xfrm>
          <a:off x="1826588" y="247920"/>
          <a:ext cx="8538823" cy="241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914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02115" y="454256"/>
            <a:ext cx="258777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Продолжите!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171700" y="1885950"/>
            <a:ext cx="8582025" cy="290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(неизвестный множитель)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606468" y="5412435"/>
            <a:ext cx="4979065" cy="1445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знания, как </a:t>
            </a:r>
            <a:r>
              <a:rPr lang="ru-RU" sz="2400" b="1" dirty="0" smtClean="0">
                <a:solidFill>
                  <a:schemeClr val="tx1"/>
                </a:solidFill>
              </a:rPr>
              <a:t>найти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скорость движения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17414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410535" y="454257"/>
            <a:ext cx="3370931" cy="726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2926534" y="5904021"/>
            <a:ext cx="7447746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составьте задачу на 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7839"/>
              </p:ext>
            </p:extLst>
          </p:nvPr>
        </p:nvGraphicFramePr>
        <p:xfrm>
          <a:off x="1826589" y="1666225"/>
          <a:ext cx="8538823" cy="241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0797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672341" y="1310842"/>
            <a:ext cx="9005184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называют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338423" y="5954620"/>
            <a:ext cx="3515155" cy="901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свои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2664778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" y="3735476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2937104" y="6121711"/>
            <a:ext cx="6317792" cy="75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Какая величина в задаче стала неизвестной?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F62271-55F9-4260-801A-6473A792E1AF}"/>
              </a:ext>
            </a:extLst>
          </p:cNvPr>
          <p:cNvSpPr txBox="1"/>
          <p:nvPr/>
        </p:nvSpPr>
        <p:spPr>
          <a:xfrm>
            <a:off x="2057401" y="2505075"/>
            <a:ext cx="80771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Автобус прошёл расстояние 450 км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скоростью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90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км/ч. Сколько времени он был в пути?</a:t>
            </a:r>
          </a:p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Скоростью движения автобуса 90 км/ч. За какое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время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сможет пройти 450 км?</a:t>
            </a:r>
            <a:endParaRPr lang="ru-RU" sz="2800" b="1" dirty="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3663"/>
              </p:ext>
            </p:extLst>
          </p:nvPr>
        </p:nvGraphicFramePr>
        <p:xfrm>
          <a:off x="1826589" y="247920"/>
          <a:ext cx="8538823" cy="212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050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333625" y="1310842"/>
            <a:ext cx="7486650" cy="254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найти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904824" y="5904021"/>
            <a:ext cx="6382353" cy="948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4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63353" y="367553"/>
            <a:ext cx="2465294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6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381124" y="1097430"/>
            <a:ext cx="9934575" cy="374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разделить 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произведение)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скорость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541754" y="5904021"/>
            <a:ext cx="5108492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6" y="247920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217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" y="3735476"/>
            <a:ext cx="2333359" cy="31516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2711FE-B001-49F7-A442-8F17C5B20B43}"/>
              </a:ext>
            </a:extLst>
          </p:cNvPr>
          <p:cNvSpPr txBox="1"/>
          <p:nvPr/>
        </p:nvSpPr>
        <p:spPr>
          <a:xfrm>
            <a:off x="2998763" y="2779357"/>
            <a:ext cx="6096000" cy="219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450 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 = 5 (ч)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5 ч.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endParaRPr lang="ru-RU" sz="32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13B49AD-C885-4F9C-8BF0-1B5BBDE50A60}"/>
              </a:ext>
            </a:extLst>
          </p:cNvPr>
          <p:cNvSpPr/>
          <p:nvPr/>
        </p:nvSpPr>
        <p:spPr>
          <a:xfrm>
            <a:off x="3194616" y="5311291"/>
            <a:ext cx="5802769" cy="155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друг у друга правильность составления краткой записи в таблице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решения задачи.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7834"/>
              </p:ext>
            </p:extLst>
          </p:nvPr>
        </p:nvGraphicFramePr>
        <p:xfrm>
          <a:off x="1826589" y="573985"/>
          <a:ext cx="8538823" cy="212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6323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381126" y="1600200"/>
            <a:ext cx="9804942" cy="270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 множитель)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091322" y="5904021"/>
            <a:ext cx="6009356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02115" y="454256"/>
            <a:ext cx="258777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Продолжите!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14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3055613" y="367553"/>
            <a:ext cx="6080774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Сравните </a:t>
            </a:r>
            <a:r>
              <a:rPr lang="ru-RU" sz="3200" b="1" dirty="0">
                <a:solidFill>
                  <a:srgbClr val="FF0000"/>
                </a:solidFill>
              </a:rPr>
              <a:t>решения трёх задач.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497246" y="4872275"/>
            <a:ext cx="7739353" cy="1982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Каким действием решали </a:t>
            </a:r>
            <a:r>
              <a:rPr lang="ru-RU" sz="2400" b="1" dirty="0">
                <a:solidFill>
                  <a:srgbClr val="FF0000"/>
                </a:solidFill>
              </a:rPr>
              <a:t>задачу 1</a:t>
            </a:r>
            <a:r>
              <a:rPr lang="ru-RU" sz="2400" b="1" dirty="0">
                <a:solidFill>
                  <a:schemeClr val="tx1"/>
                </a:solidFill>
              </a:rPr>
              <a:t>? Почему?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Каким действием решали </a:t>
            </a:r>
            <a:r>
              <a:rPr lang="ru-RU" sz="2400" b="1" dirty="0">
                <a:solidFill>
                  <a:srgbClr val="FF0000"/>
                </a:solidFill>
              </a:rPr>
              <a:t>задачи 2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>
                <a:solidFill>
                  <a:schemeClr val="tx1"/>
                </a:solidFill>
              </a:rPr>
              <a:t>? Почему?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называются задачи 2 и 3 по отношению к задаче 1?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dirty="0" smtClean="0">
                <a:solidFill>
                  <a:schemeClr val="tx1"/>
                </a:solidFill>
              </a:rPr>
              <a:t>3 — </a:t>
            </a:r>
            <a:r>
              <a:rPr lang="ru-RU" sz="2400" b="1" dirty="0">
                <a:solidFill>
                  <a:schemeClr val="tx1"/>
                </a:solidFill>
              </a:rPr>
              <a:t>обратные </a:t>
            </a:r>
            <a:r>
              <a:rPr lang="ru-RU" sz="2400" b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1001235" y="1777112"/>
            <a:ext cx="268152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90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 5 = 450 (км)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450 км.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4683995" y="1777112"/>
            <a:ext cx="3031102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450 : 5 = 90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(км/ч)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 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8716332" y="1777112"/>
            <a:ext cx="247443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450 : 90 = 5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(ч)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60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485713290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1478790" y="5686996"/>
            <a:ext cx="9234420" cy="1194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задачу, </a:t>
            </a:r>
            <a:r>
              <a:rPr lang="ru-RU" sz="2400" b="1" dirty="0" smtClean="0">
                <a:solidFill>
                  <a:schemeClr val="tx1"/>
                </a:solidFill>
              </a:rPr>
              <a:t>рассмотрите </a:t>
            </a:r>
            <a:r>
              <a:rPr lang="ru-RU" sz="2400" b="1" dirty="0">
                <a:solidFill>
                  <a:schemeClr val="tx1"/>
                </a:solidFill>
              </a:rPr>
              <a:t>краткую запись</a:t>
            </a:r>
            <a:r>
              <a:rPr lang="ru-RU" sz="2400" b="1" dirty="0" smtClean="0">
                <a:solidFill>
                  <a:schemeClr val="tx1"/>
                </a:solidFill>
              </a:rPr>
              <a:t>, схему и </a:t>
            </a:r>
            <a:r>
              <a:rPr lang="ru-RU" sz="2400" b="1" dirty="0">
                <a:solidFill>
                  <a:schemeClr val="tx1"/>
                </a:solidFill>
              </a:rPr>
              <a:t>решение;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повторите, </a:t>
            </a:r>
            <a:r>
              <a:rPr lang="ru-RU" sz="2400" b="1" dirty="0">
                <a:solidFill>
                  <a:schemeClr val="tx1"/>
                </a:solidFill>
              </a:rPr>
              <a:t>как найти неизвестную величину.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02C52B4-2EBA-435E-9B85-7993315EE660}"/>
              </a:ext>
            </a:extLst>
          </p:cNvPr>
          <p:cNvSpPr/>
          <p:nvPr/>
        </p:nvSpPr>
        <p:spPr>
          <a:xfrm>
            <a:off x="4476750" y="128190"/>
            <a:ext cx="36385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30FC7E-B2E4-440E-9CD1-92E41C66A716}"/>
              </a:ext>
            </a:extLst>
          </p:cNvPr>
          <p:cNvSpPr txBox="1"/>
          <p:nvPr/>
        </p:nvSpPr>
        <p:spPr>
          <a:xfrm>
            <a:off x="1524748" y="900052"/>
            <a:ext cx="8714627" cy="96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Вариант 1                                                       Вариант 2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3ABF05-9F1C-406D-95C1-577A8F53748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9034" y="1493071"/>
            <a:ext cx="5429249" cy="3625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3818F89-FA3B-445D-986E-0D4D7912D0F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27317" y="1493071"/>
            <a:ext cx="6015650" cy="3625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46659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3209925" y="5873873"/>
            <a:ext cx="5772150" cy="997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объясните друг другу решение задач.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30FC7E-B2E4-440E-9CD1-92E41C66A716}"/>
              </a:ext>
            </a:extLst>
          </p:cNvPr>
          <p:cNvSpPr txBox="1"/>
          <p:nvPr/>
        </p:nvSpPr>
        <p:spPr>
          <a:xfrm>
            <a:off x="1524748" y="900052"/>
            <a:ext cx="8714627" cy="96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Вариант 1                                                       Вариант 2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410535" y="210563"/>
            <a:ext cx="3370931" cy="726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3ABF05-9F1C-406D-95C1-577A8F53748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9034" y="1493071"/>
            <a:ext cx="5429249" cy="3625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3818F89-FA3B-445D-986E-0D4D7912D0F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27317" y="1493071"/>
            <a:ext cx="6015650" cy="3625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81213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0632" y="1027052"/>
            <a:ext cx="11710737" cy="4695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ct val="40000"/>
              <a:tabLst>
                <a:tab pos="27051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ct val="40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то можно найти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572436" y="6049131"/>
            <a:ext cx="5047129" cy="808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6" y="247919"/>
            <a:ext cx="2399887" cy="652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568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123951" y="1438276"/>
            <a:ext cx="10182224" cy="327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всё время движения, называют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длины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(км),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(м),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 (дм),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 (см).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176866" y="5904021"/>
            <a:ext cx="583826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27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1192841" y="4962525"/>
            <a:ext cx="4320870" cy="1909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задачу на нахождение </a:t>
            </a:r>
            <a:r>
              <a:rPr lang="ru-RU" sz="2400" b="1" dirty="0">
                <a:solidFill>
                  <a:srgbClr val="FF0000"/>
                </a:solidFill>
              </a:rPr>
              <a:t>скорости движения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02C52B4-2EBA-435E-9B85-7993315EE660}"/>
              </a:ext>
            </a:extLst>
          </p:cNvPr>
          <p:cNvSpPr/>
          <p:nvPr/>
        </p:nvSpPr>
        <p:spPr>
          <a:xfrm>
            <a:off x="4476750" y="128190"/>
            <a:ext cx="36385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B60E04-9BCB-4BF0-9FC3-AE235CCAC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2" y="1580303"/>
            <a:ext cx="11761856" cy="26868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1991F55-BD37-46EE-B59E-F7DC36D9C893}"/>
              </a:ext>
            </a:extLst>
          </p:cNvPr>
          <p:cNvSpPr/>
          <p:nvPr/>
        </p:nvSpPr>
        <p:spPr>
          <a:xfrm>
            <a:off x="6706552" y="4962525"/>
            <a:ext cx="4292606" cy="1909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задачу на 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89564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9EEEE74-0E85-4A1C-BEDE-B56A9D39B7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024" y="900051"/>
            <a:ext cx="8133730" cy="4070109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37" name="Правая фигурная скобка 36">
            <a:extLst>
              <a:ext uri="{FF2B5EF4-FFF2-40B4-BE49-F238E27FC236}">
                <a16:creationId xmlns="" xmlns:a16="http://schemas.microsoft.com/office/drawing/2014/main" id="{04DF9090-8A96-4D56-BDC4-E8CE7D6B326E}"/>
              </a:ext>
            </a:extLst>
          </p:cNvPr>
          <p:cNvSpPr/>
          <p:nvPr/>
        </p:nvSpPr>
        <p:spPr>
          <a:xfrm rot="5400000">
            <a:off x="5911531" y="-533922"/>
            <a:ext cx="368935" cy="7925846"/>
          </a:xfrm>
          <a:prstGeom prst="rightBrace">
            <a:avLst>
              <a:gd name="adj1" fmla="val 8333"/>
              <a:gd name="adj2" fmla="val 50406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E55152B-C91D-4013-BFAD-03B20879CDE7}"/>
              </a:ext>
            </a:extLst>
          </p:cNvPr>
          <p:cNvSpPr/>
          <p:nvPr/>
        </p:nvSpPr>
        <p:spPr>
          <a:xfrm>
            <a:off x="3300412" y="5598660"/>
            <a:ext cx="5591176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построения схемы и решения задачи.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5CFC38F-5251-4CC2-9792-BA2FEC2AAE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" y="4057650"/>
            <a:ext cx="1916302" cy="282945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410535" y="210563"/>
            <a:ext cx="3370931" cy="501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148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" y="4057650"/>
            <a:ext cx="1916302" cy="282945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946C57A-325F-4CD4-A74D-A2B193F839F1}"/>
              </a:ext>
            </a:extLst>
          </p:cNvPr>
          <p:cNvSpPr/>
          <p:nvPr/>
        </p:nvSpPr>
        <p:spPr>
          <a:xfrm>
            <a:off x="3356532" y="5598660"/>
            <a:ext cx="5478937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построения схемы и решения задачи.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616BA86-51B5-4028-BA67-A6B10F743E3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815788"/>
            <a:ext cx="7790329" cy="40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293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397895794"/>
      </p:ext>
    </p:extLst>
  </p:cSld>
  <p:clrMapOvr>
    <a:masterClrMapping/>
  </p:clrMapOvr>
  <p:transition spd="slow" advClick="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1381125" y="4532233"/>
            <a:ext cx="4086225" cy="2339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задачу;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обратную задачу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скорости движения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02C52B4-2EBA-435E-9B85-7993315EE660}"/>
              </a:ext>
            </a:extLst>
          </p:cNvPr>
          <p:cNvSpPr/>
          <p:nvPr/>
        </p:nvSpPr>
        <p:spPr>
          <a:xfrm>
            <a:off x="4476750" y="128190"/>
            <a:ext cx="36385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E25EC64-58F2-48EA-8750-D131D7A4863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748" y="1076325"/>
            <a:ext cx="9200402" cy="29146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7774755-2ABB-45B9-8EA3-0CF0A3C638B8}"/>
              </a:ext>
            </a:extLst>
          </p:cNvPr>
          <p:cNvSpPr/>
          <p:nvPr/>
        </p:nvSpPr>
        <p:spPr>
          <a:xfrm>
            <a:off x="6848475" y="4532233"/>
            <a:ext cx="3962399" cy="2325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задачу;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обратную задачу на 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417335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86633" y="5937533"/>
            <a:ext cx="3818734" cy="942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свои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535FF29-DC5D-424C-BB6D-FE4FDB8D4AC3}"/>
              </a:ext>
            </a:extLst>
          </p:cNvPr>
          <p:cNvSpPr txBox="1"/>
          <p:nvPr/>
        </p:nvSpPr>
        <p:spPr>
          <a:xfrm>
            <a:off x="1901079" y="1753446"/>
            <a:ext cx="8389843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называются задачи,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030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36CF81-8785-4010-9FE3-6F10C2D67F8D}"/>
              </a:ext>
            </a:extLst>
          </p:cNvPr>
          <p:cNvSpPr txBox="1"/>
          <p:nvPr/>
        </p:nvSpPr>
        <p:spPr>
          <a:xfrm>
            <a:off x="1524748" y="247920"/>
            <a:ext cx="9412193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0" fontAlgn="base" hangingPunct="0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Космический корабль летит со скоростью 490 км/мин. Какое расстояние он пролетит за 2 мин?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87FF54F-9864-41A7-966C-96FF40EB8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10954"/>
              </p:ext>
            </p:extLst>
          </p:nvPr>
        </p:nvGraphicFramePr>
        <p:xfrm>
          <a:off x="665401" y="1919665"/>
          <a:ext cx="10861199" cy="307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9699">
                  <a:extLst>
                    <a:ext uri="{9D8B030D-6E8A-4147-A177-3AD203B41FA5}">
                      <a16:colId xmlns="" xmlns:a16="http://schemas.microsoft.com/office/drawing/2014/main" val="3333809574"/>
                    </a:ext>
                  </a:extLst>
                </a:gridCol>
                <a:gridCol w="2088000">
                  <a:extLst>
                    <a:ext uri="{9D8B030D-6E8A-4147-A177-3AD203B41FA5}">
                      <a16:colId xmlns="" xmlns:a16="http://schemas.microsoft.com/office/drawing/2014/main" val="44268870"/>
                    </a:ext>
                  </a:extLst>
                </a:gridCol>
                <a:gridCol w="2088000">
                  <a:extLst>
                    <a:ext uri="{9D8B030D-6E8A-4147-A177-3AD203B41FA5}">
                      <a16:colId xmlns="" xmlns:a16="http://schemas.microsoft.com/office/drawing/2014/main" val="2898755317"/>
                    </a:ext>
                  </a:extLst>
                </a:gridCol>
                <a:gridCol w="2095500">
                  <a:extLst>
                    <a:ext uri="{9D8B030D-6E8A-4147-A177-3AD203B41FA5}">
                      <a16:colId xmlns="" xmlns:a16="http://schemas.microsoft.com/office/drawing/2014/main" val="2711135089"/>
                    </a:ext>
                  </a:extLst>
                </a:gridCol>
              </a:tblGrid>
              <a:tr h="559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b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(км/мин)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 </a:t>
                      </a:r>
                      <a:b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b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757327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прямая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9239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7535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обратная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54112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обратная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4880199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11F1FDC-8245-4625-9795-A0820C8CC0CA}"/>
              </a:ext>
            </a:extLst>
          </p:cNvPr>
          <p:cNvSpPr/>
          <p:nvPr/>
        </p:nvSpPr>
        <p:spPr>
          <a:xfrm>
            <a:off x="2810436" y="5598660"/>
            <a:ext cx="6571129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составления краткой записи в таблице </a:t>
            </a:r>
            <a:r>
              <a:rPr lang="ru-RU" sz="2400" b="1" dirty="0" smtClean="0">
                <a:solidFill>
                  <a:schemeClr val="tx1"/>
                </a:solidFill>
              </a:rPr>
              <a:t>трёх </a:t>
            </a:r>
            <a:r>
              <a:rPr lang="ru-RU" sz="2400" b="1" dirty="0">
                <a:solidFill>
                  <a:schemeClr val="tx1"/>
                </a:solidFill>
              </a:rPr>
              <a:t>задач. 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641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CEBDC9-1DBA-457C-994D-BBBD3065C1BD}"/>
              </a:ext>
            </a:extLst>
          </p:cNvPr>
          <p:cNvSpPr txBox="1"/>
          <p:nvPr/>
        </p:nvSpPr>
        <p:spPr>
          <a:xfrm>
            <a:off x="1721224" y="1002200"/>
            <a:ext cx="9359152" cy="3329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Космический корабль летит со скоростью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490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км/мин. Какое расстояние он пролетит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мин?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490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= 980 (км)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980 км.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69D3838-7E99-4436-BA82-6DA8889DF8B0}"/>
              </a:ext>
            </a:extLst>
          </p:cNvPr>
          <p:cNvSpPr/>
          <p:nvPr/>
        </p:nvSpPr>
        <p:spPr>
          <a:xfrm>
            <a:off x="2480765" y="5598660"/>
            <a:ext cx="723047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решения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13228497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69D3838-7E99-4436-BA82-6DA8889DF8B0}"/>
              </a:ext>
            </a:extLst>
          </p:cNvPr>
          <p:cNvSpPr/>
          <p:nvPr/>
        </p:nvSpPr>
        <p:spPr>
          <a:xfrm>
            <a:off x="2736259" y="4491318"/>
            <a:ext cx="6719482" cy="2366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составления и решения задачи.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вы находили в задаче 2?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найти </a:t>
            </a:r>
            <a:r>
              <a:rPr lang="ru-RU" sz="2400" b="1" dirty="0">
                <a:solidFill>
                  <a:srgbClr val="FF0000"/>
                </a:solidFill>
              </a:rPr>
              <a:t>скорость движения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4146F69-31A1-4832-B1DE-7D66F06EF319}"/>
              </a:ext>
            </a:extLst>
          </p:cNvPr>
          <p:cNvSpPr txBox="1"/>
          <p:nvPr/>
        </p:nvSpPr>
        <p:spPr>
          <a:xfrm>
            <a:off x="1035609" y="517593"/>
            <a:ext cx="10120783" cy="321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980 км космический корабль пролетел за 2 мин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скоростью летел космический корабль?</a:t>
            </a:r>
          </a:p>
          <a:p>
            <a:pPr marL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= 490 (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км/мин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Ответ: 490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км/мин.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914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800225" y="1524000"/>
            <a:ext cx="8591550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(произведение) 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284168" y="5904021"/>
            <a:ext cx="5623664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7" y="454257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96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86793" y="1310842"/>
            <a:ext cx="7218414" cy="314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сделать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определить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349957" y="5753993"/>
            <a:ext cx="3492086" cy="1104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свои знания.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735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69D3838-7E99-4436-BA82-6DA8889DF8B0}"/>
              </a:ext>
            </a:extLst>
          </p:cNvPr>
          <p:cNvSpPr/>
          <p:nvPr/>
        </p:nvSpPr>
        <p:spPr>
          <a:xfrm>
            <a:off x="2736259" y="4312024"/>
            <a:ext cx="6719482" cy="2545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составления и решения задачи.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вы находили в задаче 3?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найти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1058DC-8160-4EA1-A471-ED802C7FF20A}"/>
              </a:ext>
            </a:extLst>
          </p:cNvPr>
          <p:cNvSpPr txBox="1"/>
          <p:nvPr/>
        </p:nvSpPr>
        <p:spPr>
          <a:xfrm>
            <a:off x="1143000" y="502024"/>
            <a:ext cx="9396248" cy="28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 космического корабля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490 км/мин. За какое время он сможет пролететь 980 км?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490  = 2 (мин)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Ответ: 2 мин.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61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800225" y="1524000"/>
            <a:ext cx="8591550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(произведение) 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скорость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288650" y="5701513"/>
            <a:ext cx="5614700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7" y="454257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50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532DA5-2621-4F88-B1E0-97F0CD015D8C}"/>
              </a:ext>
            </a:extLst>
          </p:cNvPr>
          <p:cNvSpPr/>
          <p:nvPr/>
        </p:nvSpPr>
        <p:spPr>
          <a:xfrm>
            <a:off x="3288650" y="5701513"/>
            <a:ext cx="5614700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7C33E9B-9129-49BD-9FF3-D5116669F954}"/>
              </a:ext>
            </a:extLst>
          </p:cNvPr>
          <p:cNvSpPr txBox="1"/>
          <p:nvPr/>
        </p:nvSpPr>
        <p:spPr>
          <a:xfrm>
            <a:off x="1772800" y="1703294"/>
            <a:ext cx="8646400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(произведение двух множителей)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скорость или 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(один из множителей),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скорость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(другой множитель).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7" y="454257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23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3076893" y="367553"/>
            <a:ext cx="6038214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Сравните </a:t>
            </a:r>
            <a:r>
              <a:rPr lang="ru-RU" sz="3200" b="1" dirty="0">
                <a:solidFill>
                  <a:srgbClr val="FF0000"/>
                </a:solidFill>
              </a:rPr>
              <a:t>решения </a:t>
            </a:r>
            <a:r>
              <a:rPr lang="ru-RU" sz="3200" b="1" dirty="0" smtClean="0">
                <a:solidFill>
                  <a:srgbClr val="FF0000"/>
                </a:solidFill>
              </a:rPr>
              <a:t>трёх </a:t>
            </a:r>
            <a:r>
              <a:rPr lang="ru-RU" sz="3200" b="1" dirty="0">
                <a:solidFill>
                  <a:srgbClr val="FF0000"/>
                </a:solidFill>
              </a:rPr>
              <a:t>задач.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659730" y="5441576"/>
            <a:ext cx="7981353" cy="1416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dirty="0" smtClean="0">
                <a:solidFill>
                  <a:schemeClr val="tx1"/>
                </a:solidFill>
              </a:rPr>
              <a:t>3 — </a:t>
            </a:r>
            <a:r>
              <a:rPr lang="ru-RU" sz="2400" b="1" dirty="0">
                <a:solidFill>
                  <a:srgbClr val="FF0000"/>
                </a:solidFill>
              </a:rPr>
              <a:t>обратные </a:t>
            </a:r>
            <a:r>
              <a:rPr lang="ru-RU" sz="2400" b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b="1" dirty="0"/>
              <a:t>Как вы думаете, решая задачи 2 и 3, обратные </a:t>
            </a:r>
            <a:r>
              <a:rPr lang="ru-RU" sz="2400" b="1" dirty="0" smtClean="0"/>
              <a:t>задаче 1</a:t>
            </a:r>
            <a:r>
              <a:rPr lang="ru-RU" sz="2400" b="1" dirty="0"/>
              <a:t>, мы проверяем правильность </a:t>
            </a:r>
            <a:r>
              <a:rPr lang="ru-RU" sz="2400" b="1" dirty="0" smtClean="0"/>
              <a:t>решения </a:t>
            </a:r>
            <a:r>
              <a:rPr lang="ru-RU" sz="2400" b="1" dirty="0"/>
              <a:t>прямой задачи 1?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4131400" y="1692400"/>
            <a:ext cx="360233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980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 = 490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(км/мин) </a:t>
            </a:r>
            <a:endParaRPr lang="ru-RU" sz="2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  км/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8366623" y="1692400"/>
            <a:ext cx="3192491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490 = 2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583C2-7144-4546-8941-395AA5AC1877}"/>
              </a:ext>
            </a:extLst>
          </p:cNvPr>
          <p:cNvSpPr txBox="1"/>
          <p:nvPr/>
        </p:nvSpPr>
        <p:spPr>
          <a:xfrm>
            <a:off x="632888" y="1692400"/>
            <a:ext cx="2865624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490 ∙ 2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(км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301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013332538"/>
      </p:ext>
    </p:extLst>
  </p:cSld>
  <p:clrMapOvr>
    <a:masterClrMapping/>
  </p:clrMapOvr>
  <p:transition spd="slow" advClick="0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65805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496235" y="5904021"/>
            <a:ext cx="5199530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2459BA5-484D-468B-B4D1-331FA5F6D756}"/>
              </a:ext>
            </a:extLst>
          </p:cNvPr>
          <p:cNvSpPr txBox="1"/>
          <p:nvPr/>
        </p:nvSpPr>
        <p:spPr>
          <a:xfrm>
            <a:off x="2052638" y="1593040"/>
            <a:ext cx="8086725" cy="327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движения, называют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длины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(км),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(м),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 (дм),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 (см).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010510" y="5904021"/>
            <a:ext cx="6170980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41840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459BA5-484D-468B-B4D1-331FA5F6D756}"/>
              </a:ext>
            </a:extLst>
          </p:cNvPr>
          <p:cNvSpPr txBox="1"/>
          <p:nvPr/>
        </p:nvSpPr>
        <p:spPr>
          <a:xfrm>
            <a:off x="2566988" y="1549574"/>
            <a:ext cx="7058025" cy="380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Расстояние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диницах …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584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477598" y="5956459"/>
            <a:ext cx="5236804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D947C62-C000-4225-988E-0F20354934F3}"/>
              </a:ext>
            </a:extLst>
          </p:cNvPr>
          <p:cNvSpPr txBox="1"/>
          <p:nvPr/>
        </p:nvSpPr>
        <p:spPr>
          <a:xfrm>
            <a:off x="1748118" y="1803931"/>
            <a:ext cx="8695764" cy="284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времени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час (км/ч),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в минуту (м/мин),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минуту (км/мин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65805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33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931601" y="5904021"/>
            <a:ext cx="632879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F88097A-4D98-4FCE-8301-A9DAEC97D188}"/>
              </a:ext>
            </a:extLst>
          </p:cNvPr>
          <p:cNvSpPr txBox="1"/>
          <p:nvPr/>
        </p:nvSpPr>
        <p:spPr>
          <a:xfrm>
            <a:off x="1195388" y="1922614"/>
            <a:ext cx="9801225" cy="326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времени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единицах 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…/…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41840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71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38363" y="1346201"/>
            <a:ext cx="11542649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t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CC9F41B-3392-44E9-BCF4-36D55A5244AB}"/>
              </a:ext>
            </a:extLst>
          </p:cNvPr>
          <p:cNvSpPr/>
          <p:nvPr/>
        </p:nvSpPr>
        <p:spPr>
          <a:xfrm>
            <a:off x="3421367" y="5974722"/>
            <a:ext cx="534926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65805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96057" y="454257"/>
            <a:ext cx="239988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619125" y="1892674"/>
            <a:ext cx="1072515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умножить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567953" y="5692268"/>
            <a:ext cx="5056095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знания,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как определить </a:t>
            </a:r>
            <a:r>
              <a:rPr lang="ru-RU" sz="2400" b="1" dirty="0">
                <a:solidFill>
                  <a:schemeClr val="tx1"/>
                </a:solidFill>
              </a:rPr>
              <a:t>расстояние.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36099309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38363" y="1444840"/>
            <a:ext cx="11542649" cy="315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3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A86F97F-3130-479E-A163-CBF83CEECDCE}"/>
              </a:ext>
            </a:extLst>
          </p:cNvPr>
          <p:cNvSpPr/>
          <p:nvPr/>
        </p:nvSpPr>
        <p:spPr>
          <a:xfrm>
            <a:off x="3126290" y="5988084"/>
            <a:ext cx="5939420" cy="869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590800" y="241840"/>
            <a:ext cx="7010400" cy="108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7" y="165033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01" y="5889521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8967" y="1449199"/>
            <a:ext cx="5010683" cy="77138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 </a:t>
            </a:r>
            <a:r>
              <a:rPr lang="ru-RU" sz="2400" b="1" dirty="0"/>
              <a:t>усвоении нового материала?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258346" y="2516706"/>
            <a:ext cx="7616554" cy="17675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и решения задач на 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скорости движения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646751" y="4567126"/>
            <a:ext cx="7539316" cy="153758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решении задач на 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скорости движения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3215809" y="367553"/>
            <a:ext cx="5760383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Проверка </a:t>
            </a:r>
            <a:r>
              <a:rPr lang="ru-RU" sz="3200" b="1" dirty="0">
                <a:solidFill>
                  <a:srgbClr val="FF0000"/>
                </a:solidFill>
              </a:rPr>
              <a:t>домашнего задания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334936" y="5904021"/>
            <a:ext cx="7522129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правильность решения задачи.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76A83A-4559-47AF-AA81-BC2F1521049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6081" y="1625600"/>
            <a:ext cx="10992200" cy="1624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1D6CC6-603F-44C6-A5F0-4DB5FE039238}"/>
              </a:ext>
            </a:extLst>
          </p:cNvPr>
          <p:cNvSpPr txBox="1"/>
          <p:nvPr/>
        </p:nvSpPr>
        <p:spPr>
          <a:xfrm>
            <a:off x="3047999" y="3249667"/>
            <a:ext cx="6181725" cy="170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∙ 5 = 450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450 км.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507906" y="5810428"/>
            <a:ext cx="7176189" cy="105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докажите, что в решении задачи допущена ошибка.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76A83A-4559-47AF-AA81-BC2F1521049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85951" y="1446132"/>
            <a:ext cx="8152460" cy="18035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1D6CC6-603F-44C6-A5F0-4DB5FE039238}"/>
              </a:ext>
            </a:extLst>
          </p:cNvPr>
          <p:cNvSpPr txBox="1"/>
          <p:nvPr/>
        </p:nvSpPr>
        <p:spPr>
          <a:xfrm>
            <a:off x="3047999" y="3249667"/>
            <a:ext cx="6181725" cy="170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∙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450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450 км.</a:t>
            </a:r>
            <a:endParaRPr lang="ru-RU" sz="3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3215809" y="367553"/>
            <a:ext cx="5760383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Проверка </a:t>
            </a:r>
            <a:r>
              <a:rPr lang="ru-RU" sz="3200" b="1" dirty="0">
                <a:solidFill>
                  <a:srgbClr val="FF0000"/>
                </a:solidFill>
              </a:rPr>
              <a:t>домашнего задания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776A83A-4559-47AF-AA81-BC2F1521049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6081" y="1625600"/>
            <a:ext cx="10992200" cy="1624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60123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4715E88-DA7B-4F17-81A9-4ECFB5B8CA94}"/>
              </a:ext>
            </a:extLst>
          </p:cNvPr>
          <p:cNvSpPr/>
          <p:nvPr/>
        </p:nvSpPr>
        <p:spPr>
          <a:xfrm>
            <a:off x="2781300" y="5510936"/>
            <a:ext cx="6629401" cy="135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знание компонентов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результата действия умножения.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A7B040E-CD1F-4BA3-8376-5FBC85521E0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76550" y="1934752"/>
            <a:ext cx="6629401" cy="230387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03694" y="367553"/>
            <a:ext cx="2384612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1922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63353" y="367553"/>
            <a:ext cx="2465294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842999" y="5472598"/>
            <a:ext cx="6506002" cy="1385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Зачем в краткую запись в таблице  добавлена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ещё </a:t>
            </a:r>
            <a:r>
              <a:rPr lang="ru-RU" sz="2400" b="1" dirty="0">
                <a:solidFill>
                  <a:schemeClr val="tx1"/>
                </a:solidFill>
              </a:rPr>
              <a:t>одна строка </a:t>
            </a:r>
            <a:r>
              <a:rPr lang="ru-RU" sz="2400" b="1" dirty="0" smtClean="0">
                <a:solidFill>
                  <a:srgbClr val="FF0000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компонентами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результатом действия умножения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561C0F1-8F9B-4676-8064-B941798C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69804"/>
              </p:ext>
            </p:extLst>
          </p:nvPr>
        </p:nvGraphicFramePr>
        <p:xfrm>
          <a:off x="2057459" y="1753446"/>
          <a:ext cx="8538823" cy="276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06">
                  <a:extLst>
                    <a:ext uri="{9D8B030D-6E8A-4147-A177-3AD203B41FA5}">
                      <a16:colId xmlns="" xmlns:a16="http://schemas.microsoft.com/office/drawing/2014/main" val="3474118459"/>
                    </a:ext>
                  </a:extLst>
                </a:gridCol>
                <a:gridCol w="2842170">
                  <a:extLst>
                    <a:ext uri="{9D8B030D-6E8A-4147-A177-3AD203B41FA5}">
                      <a16:colId xmlns="" xmlns:a16="http://schemas.microsoft.com/office/drawing/2014/main" val="3782654908"/>
                    </a:ext>
                  </a:extLst>
                </a:gridCol>
                <a:gridCol w="2833647">
                  <a:extLst>
                    <a:ext uri="{9D8B030D-6E8A-4147-A177-3AD203B41FA5}">
                      <a16:colId xmlns="" xmlns:a16="http://schemas.microsoft.com/office/drawing/2014/main" val="592390109"/>
                    </a:ext>
                  </a:extLst>
                </a:gridCol>
              </a:tblGrid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116424"/>
                  </a:ext>
                </a:extLst>
              </a:tr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17155"/>
                  </a:ext>
                </a:extLst>
              </a:tr>
              <a:tr h="8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0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72760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2547570a-e5f4-4946-a4c3-82580e42479e"/>
    <ds:schemaRef ds:uri="6ee78bd2-4339-4042-adc0-bcc646419980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31987</TotalTime>
  <Words>1733</Words>
  <Application>Microsoft Office PowerPoint</Application>
  <PresentationFormat>Произвольный</PresentationFormat>
  <Paragraphs>489</Paragraphs>
  <Slides>51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Тема1</vt:lpstr>
      <vt:lpstr>Знакомство учащихся с простыми задачами  на определение скорости и времени  движения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443</cp:revision>
  <dcterms:created xsi:type="dcterms:W3CDTF">2022-11-26T19:01:26Z</dcterms:created>
  <dcterms:modified xsi:type="dcterms:W3CDTF">2025-11-27T11:55:04Z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