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9" r:id="rId4"/>
  </p:sldMasterIdLst>
  <p:notesMasterIdLst>
    <p:notesMasterId r:id="rId42"/>
  </p:notesMasterIdLst>
  <p:handoutMasterIdLst>
    <p:handoutMasterId r:id="rId43"/>
  </p:handoutMasterIdLst>
  <p:sldIdLst>
    <p:sldId id="263" r:id="rId5"/>
    <p:sldId id="372" r:id="rId6"/>
    <p:sldId id="348" r:id="rId7"/>
    <p:sldId id="393" r:id="rId8"/>
    <p:sldId id="396" r:id="rId9"/>
    <p:sldId id="398" r:id="rId10"/>
    <p:sldId id="397" r:id="rId11"/>
    <p:sldId id="399" r:id="rId12"/>
    <p:sldId id="296" r:id="rId13"/>
    <p:sldId id="400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374" r:id="rId24"/>
    <p:sldId id="413" r:id="rId25"/>
    <p:sldId id="412" r:id="rId26"/>
    <p:sldId id="414" r:id="rId27"/>
    <p:sldId id="258" r:id="rId28"/>
    <p:sldId id="416" r:id="rId29"/>
    <p:sldId id="272" r:id="rId30"/>
    <p:sldId id="364" r:id="rId31"/>
    <p:sldId id="427" r:id="rId32"/>
    <p:sldId id="357" r:id="rId33"/>
    <p:sldId id="417" r:id="rId34"/>
    <p:sldId id="420" r:id="rId35"/>
    <p:sldId id="421" r:id="rId36"/>
    <p:sldId id="422" r:id="rId37"/>
    <p:sldId id="423" r:id="rId38"/>
    <p:sldId id="424" r:id="rId39"/>
    <p:sldId id="425" r:id="rId40"/>
    <p:sldId id="42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3F8"/>
    <a:srgbClr val="FDF1F6"/>
    <a:srgbClr val="FADFEB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5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6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2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41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6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8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48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5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66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8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52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5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57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87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66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95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93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4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7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3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2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42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1" y="489600"/>
            <a:ext cx="8077199" cy="1066973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Знакомство учащихся с простыми задачами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определение расстояния в III 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Урок 92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по теме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«Скорость. Простые задачи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на </a:t>
            </a:r>
            <a:r>
              <a:rPr lang="ru-RU" sz="2800" b="1" i="1" dirty="0">
                <a:solidFill>
                  <a:srgbClr val="FF0000"/>
                </a:solidFill>
              </a:rPr>
              <a:t>определение расстояния»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96057" y="454256"/>
            <a:ext cx="2399887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195388" y="1922614"/>
            <a:ext cx="98012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скорости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час (км/ч),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в минуту (м/мин),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минуту (км/мин).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475465" y="5547158"/>
            <a:ext cx="5735210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</p:spTree>
    <p:extLst>
      <p:ext uri="{BB962C8B-B14F-4D97-AF65-F5344CB8AC3E}">
        <p14:creationId xmlns:p14="http://schemas.microsoft.com/office/powerpoint/2010/main" val="37606859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91269" y="367553"/>
            <a:ext cx="2809463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601861" y="1310842"/>
            <a:ext cx="7218414" cy="314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надо сделать, чтобы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19997" y="5546222"/>
            <a:ext cx="744160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8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5693760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96057" y="454256"/>
            <a:ext cx="2399887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762125" y="1892674"/>
            <a:ext cx="8667750" cy="170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умножить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733801" y="5547158"/>
            <a:ext cx="5772150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</p:spTree>
    <p:extLst>
      <p:ext uri="{BB962C8B-B14F-4D97-AF65-F5344CB8AC3E}">
        <p14:creationId xmlns:p14="http://schemas.microsoft.com/office/powerpoint/2010/main" val="10773573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85713290"/>
      </p:ext>
    </p:extLst>
  </p:cSld>
  <p:clrMapOvr>
    <a:masterClrMapping/>
  </p:clrMapOvr>
  <p:transition spd="slow"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604825" y="5929652"/>
            <a:ext cx="6982351" cy="942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прочитайте,  постарайтесь  запомнить</a:t>
            </a:r>
            <a:r>
              <a:rPr lang="ru-RU" sz="2800" b="1" dirty="0">
                <a:solidFill>
                  <a:schemeClr val="tx1"/>
                </a:solidFill>
              </a:rPr>
              <a:t>.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7CC93E-FB23-465A-9211-340848EFC4F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1874" y="900051"/>
            <a:ext cx="6768252" cy="495901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010673" y="128190"/>
            <a:ext cx="4170654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39946659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54766" y="988993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772025" y="128190"/>
            <a:ext cx="26479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4EE6CBB-315A-46D8-BD4B-FD8D985E6C73}"/>
              </a:ext>
            </a:extLst>
          </p:cNvPr>
          <p:cNvSpPr/>
          <p:nvPr/>
        </p:nvSpPr>
        <p:spPr>
          <a:xfrm>
            <a:off x="2869541" y="4637420"/>
            <a:ext cx="3255034" cy="1325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Вариант 1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800" b="1" dirty="0">
                <a:solidFill>
                  <a:schemeClr val="tx1"/>
                </a:solidFill>
              </a:rPr>
              <a:t>задачу.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D390521-3974-45AC-AE0E-6AC07569CA1C}"/>
              </a:ext>
            </a:extLst>
          </p:cNvPr>
          <p:cNvSpPr/>
          <p:nvPr/>
        </p:nvSpPr>
        <p:spPr>
          <a:xfrm>
            <a:off x="6867524" y="4637420"/>
            <a:ext cx="3080040" cy="1325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Вариант 2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повторите </a:t>
            </a:r>
            <a:r>
              <a:rPr lang="ru-RU" sz="2800" b="1" dirty="0">
                <a:solidFill>
                  <a:schemeClr val="tx1"/>
                </a:solidFill>
              </a:rPr>
              <a:t>задачу.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84468-6871-4EAE-A28A-ED3BC0A1593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9054" y="1468581"/>
            <a:ext cx="10793892" cy="215856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57494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4EE6CBB-315A-46D8-BD4B-FD8D985E6C73}"/>
              </a:ext>
            </a:extLst>
          </p:cNvPr>
          <p:cNvSpPr/>
          <p:nvPr/>
        </p:nvSpPr>
        <p:spPr>
          <a:xfrm>
            <a:off x="2367819" y="4637419"/>
            <a:ext cx="3404331" cy="1861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Вариант 2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объясните </a:t>
            </a:r>
            <a:r>
              <a:rPr lang="ru-RU" sz="2800" b="1" dirty="0">
                <a:solidFill>
                  <a:schemeClr val="tx1"/>
                </a:solidFill>
              </a:rPr>
              <a:t>по схеме решение задачи.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D390521-3974-45AC-AE0E-6AC07569CA1C}"/>
              </a:ext>
            </a:extLst>
          </p:cNvPr>
          <p:cNvSpPr/>
          <p:nvPr/>
        </p:nvSpPr>
        <p:spPr>
          <a:xfrm>
            <a:off x="6867524" y="4637419"/>
            <a:ext cx="4049858" cy="1698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Вариант 1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правильность объяснения.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43E013-3922-402B-9B49-76CD19ED352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33600" y="1133475"/>
            <a:ext cx="8362950" cy="296233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772025" y="128190"/>
            <a:ext cx="26479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41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4EE6CBB-315A-46D8-BD4B-FD8D985E6C73}"/>
              </a:ext>
            </a:extLst>
          </p:cNvPr>
          <p:cNvSpPr/>
          <p:nvPr/>
        </p:nvSpPr>
        <p:spPr>
          <a:xfrm>
            <a:off x="2367818" y="4829174"/>
            <a:ext cx="5404581" cy="1856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Вариант 1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прочитайте, </a:t>
            </a:r>
            <a:r>
              <a:rPr lang="ru-RU" sz="2400" b="1" dirty="0">
                <a:solidFill>
                  <a:schemeClr val="tx1"/>
                </a:solidFill>
              </a:rPr>
              <a:t>что называют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 и в каких </a:t>
            </a:r>
            <a:r>
              <a:rPr lang="ru-RU" sz="2400" b="1" dirty="0">
                <a:solidFill>
                  <a:srgbClr val="FF0000"/>
                </a:solidFill>
              </a:rPr>
              <a:t>единицах измеряется расстояние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D390521-3974-45AC-AE0E-6AC07569CA1C}"/>
              </a:ext>
            </a:extLst>
          </p:cNvPr>
          <p:cNvSpPr/>
          <p:nvPr/>
        </p:nvSpPr>
        <p:spPr>
          <a:xfrm>
            <a:off x="8382000" y="4939417"/>
            <a:ext cx="1800225" cy="163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Вариант 2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повторите.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400785-2D6E-4F48-A70F-5844FD0EB31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33600" y="1002199"/>
            <a:ext cx="8372475" cy="319267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772025" y="128190"/>
            <a:ext cx="26479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497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4EE6CBB-315A-46D8-BD4B-FD8D985E6C73}"/>
              </a:ext>
            </a:extLst>
          </p:cNvPr>
          <p:cNvSpPr/>
          <p:nvPr/>
        </p:nvSpPr>
        <p:spPr>
          <a:xfrm>
            <a:off x="2367818" y="4829174"/>
            <a:ext cx="5612400" cy="1856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Вариант 2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прочитайте, </a:t>
            </a:r>
            <a:r>
              <a:rPr lang="ru-RU" sz="2400" b="1" dirty="0">
                <a:solidFill>
                  <a:schemeClr val="tx1"/>
                </a:solidFill>
              </a:rPr>
              <a:t>что называют </a:t>
            </a:r>
            <a:r>
              <a:rPr lang="ru-RU" sz="2400" b="1" dirty="0">
                <a:solidFill>
                  <a:srgbClr val="FF0000"/>
                </a:solidFill>
              </a:rPr>
              <a:t>скоростью</a:t>
            </a:r>
            <a:r>
              <a:rPr lang="ru-RU" sz="2400" b="1" dirty="0">
                <a:solidFill>
                  <a:schemeClr val="tx1"/>
                </a:solidFill>
              </a:rPr>
              <a:t> и в каких </a:t>
            </a:r>
            <a:r>
              <a:rPr lang="ru-RU" sz="2400" b="1" dirty="0">
                <a:solidFill>
                  <a:srgbClr val="FF0000"/>
                </a:solidFill>
              </a:rPr>
              <a:t>единицах измеряется скорость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D390521-3974-45AC-AE0E-6AC07569CA1C}"/>
              </a:ext>
            </a:extLst>
          </p:cNvPr>
          <p:cNvSpPr/>
          <p:nvPr/>
        </p:nvSpPr>
        <p:spPr>
          <a:xfrm>
            <a:off x="8382000" y="4939417"/>
            <a:ext cx="1800225" cy="163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Вариант 1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повторите.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2C2E6A-33C0-4644-AA4E-86107A4D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14525" y="1002199"/>
            <a:ext cx="8810625" cy="29869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772025" y="128190"/>
            <a:ext cx="26479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9281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4EE6CBB-315A-46D8-BD4B-FD8D985E6C73}"/>
              </a:ext>
            </a:extLst>
          </p:cNvPr>
          <p:cNvSpPr/>
          <p:nvPr/>
        </p:nvSpPr>
        <p:spPr>
          <a:xfrm>
            <a:off x="2367818" y="5076825"/>
            <a:ext cx="5667818" cy="1608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Вариант 1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прочитайте, </a:t>
            </a:r>
            <a:r>
              <a:rPr lang="ru-RU" sz="2400" b="1" dirty="0">
                <a:solidFill>
                  <a:schemeClr val="tx1"/>
                </a:solidFill>
              </a:rPr>
              <a:t>как определить </a:t>
            </a:r>
            <a:r>
              <a:rPr lang="ru-RU" sz="2400" b="1" dirty="0">
                <a:solidFill>
                  <a:srgbClr val="FF0000"/>
                </a:solidFill>
              </a:rPr>
              <a:t>расстояние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D390521-3974-45AC-AE0E-6AC07569CA1C}"/>
              </a:ext>
            </a:extLst>
          </p:cNvPr>
          <p:cNvSpPr/>
          <p:nvPr/>
        </p:nvSpPr>
        <p:spPr>
          <a:xfrm>
            <a:off x="8382000" y="5076825"/>
            <a:ext cx="1800225" cy="1608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Вариант 2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повторите.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115EE4-6D08-4079-8FA8-98CF8AB4479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8236" y="1911927"/>
            <a:ext cx="11275529" cy="173045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772025" y="128190"/>
            <a:ext cx="2647950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874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10307" y="367553"/>
            <a:ext cx="2971387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486793" y="1310842"/>
            <a:ext cx="7218414" cy="254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называется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расстоянием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19996" y="5546222"/>
            <a:ext cx="7428904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8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91672760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13332538"/>
      </p:ext>
    </p:extLst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05795" y="454257"/>
            <a:ext cx="2580410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Продолжите!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762125" y="1892674"/>
            <a:ext cx="8667750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расстояния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нужно…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496745" y="5359232"/>
            <a:ext cx="5508710" cy="135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проверьте свои знания: </a:t>
            </a:r>
            <a:r>
              <a:rPr lang="ru-RU" sz="2800" b="1" dirty="0">
                <a:solidFill>
                  <a:schemeClr val="tx1"/>
                </a:solidFill>
              </a:rPr>
              <a:t>как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определить </a:t>
            </a:r>
            <a:r>
              <a:rPr lang="ru-RU" sz="2800" b="1" dirty="0" smtClean="0">
                <a:solidFill>
                  <a:schemeClr val="tx1"/>
                </a:solidFill>
              </a:rPr>
              <a:t>расстояние?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4496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81127" y="454257"/>
            <a:ext cx="2429747" cy="849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733425" y="1892674"/>
            <a:ext cx="10725150" cy="1749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расстояния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умножить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324225" y="5357239"/>
            <a:ext cx="5861339" cy="135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проверьте друг у друга </a:t>
            </a:r>
            <a:r>
              <a:rPr lang="ru-RU" sz="2800" b="1" dirty="0" smtClean="0">
                <a:solidFill>
                  <a:schemeClr val="tx1"/>
                </a:solidFill>
              </a:rPr>
              <a:t>знания: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как определить </a:t>
            </a:r>
            <a:r>
              <a:rPr lang="ru-RU" sz="2800" b="1" dirty="0">
                <a:solidFill>
                  <a:schemeClr val="tx1"/>
                </a:solidFill>
              </a:rPr>
              <a:t>расстояние. </a:t>
            </a:r>
          </a:p>
        </p:txBody>
      </p:sp>
    </p:spTree>
    <p:extLst>
      <p:ext uri="{BB962C8B-B14F-4D97-AF65-F5344CB8AC3E}">
        <p14:creationId xmlns:p14="http://schemas.microsoft.com/office/powerpoint/2010/main" val="82952792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4010673" y="128190"/>
            <a:ext cx="4170654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Фронтальная работа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66B3E3-41FA-4596-8C79-7A3452A2CC7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4950" y="1259142"/>
            <a:ext cx="9182100" cy="25203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D0E426-21E9-4CFD-A4A8-D4FE90AAE358}"/>
              </a:ext>
            </a:extLst>
          </p:cNvPr>
          <p:cNvSpPr txBox="1"/>
          <p:nvPr/>
        </p:nvSpPr>
        <p:spPr>
          <a:xfrm>
            <a:off x="1380844" y="3869336"/>
            <a:ext cx="9430313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известно в условии задачи?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нам надо узнать? </a:t>
            </a:r>
            <a:endParaRPr lang="ru-RU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4">
            <a:extLst>
              <a:ext uri="{FF2B5EF4-FFF2-40B4-BE49-F238E27FC236}">
                <a16:creationId xmlns:a16="http://schemas.microsoft.com/office/drawing/2014/main" xmlns="" id="{B4C63467-D038-4F0F-A406-05D918ADF6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463"/>
            <a:ext cx="2247901" cy="282153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FDC212C-7F92-47C6-9846-474030AB0F94}"/>
              </a:ext>
            </a:extLst>
          </p:cNvPr>
          <p:cNvSpPr/>
          <p:nvPr/>
        </p:nvSpPr>
        <p:spPr>
          <a:xfrm>
            <a:off x="3009900" y="5547158"/>
            <a:ext cx="6106391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самостоятельно </a:t>
            </a:r>
            <a:r>
              <a:rPr lang="ru-RU" sz="28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800" b="1" dirty="0">
                <a:solidFill>
                  <a:schemeClr val="tx1"/>
                </a:solidFill>
              </a:rPr>
              <a:t>задание. </a:t>
            </a:r>
          </a:p>
        </p:txBody>
      </p:sp>
    </p:spTree>
    <p:extLst>
      <p:ext uri="{BB962C8B-B14F-4D97-AF65-F5344CB8AC3E}">
        <p14:creationId xmlns:p14="http://schemas.microsoft.com/office/powerpoint/2010/main" val="53853062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2" y="3159355"/>
            <a:ext cx="2227716" cy="3175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66545F8-4610-491B-BDF9-A0A32FE9022F}"/>
              </a:ext>
            </a:extLst>
          </p:cNvPr>
          <p:cNvSpPr txBox="1"/>
          <p:nvPr/>
        </p:nvSpPr>
        <p:spPr>
          <a:xfrm>
            <a:off x="3724274" y="1559073"/>
            <a:ext cx="4671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(км)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C4F451-EBF6-4F8E-A16B-F1C2E150777E}"/>
              </a:ext>
            </a:extLst>
          </p:cNvPr>
          <p:cNvSpPr txBox="1"/>
          <p:nvPr/>
        </p:nvSpPr>
        <p:spPr>
          <a:xfrm>
            <a:off x="3724274" y="2521407"/>
            <a:ext cx="510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(км/ч)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E4771B9-C48A-4D13-B6D3-56886B7C23F9}"/>
              </a:ext>
            </a:extLst>
          </p:cNvPr>
          <p:cNvSpPr txBox="1"/>
          <p:nvPr/>
        </p:nvSpPr>
        <p:spPr>
          <a:xfrm>
            <a:off x="3724274" y="3483741"/>
            <a:ext cx="4042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(ч)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723900" y="324348"/>
            <a:ext cx="10972799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умножить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7AEEE3C-AD0E-48BF-9C71-6676F760E105}"/>
              </a:ext>
            </a:extLst>
          </p:cNvPr>
          <p:cNvSpPr/>
          <p:nvPr/>
        </p:nvSpPr>
        <p:spPr>
          <a:xfrm>
            <a:off x="4186175" y="4995978"/>
            <a:ext cx="3071875" cy="96143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1" name="Рисунок 14">
            <a:extLst>
              <a:ext uri="{FF2B5EF4-FFF2-40B4-BE49-F238E27FC236}">
                <a16:creationId xmlns:a16="http://schemas.microsoft.com/office/drawing/2014/main" xmlns="" id="{5ABE3DC5-430F-4F0E-99FB-511F6D52F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195"/>
            <a:ext cx="2476500" cy="28602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371725" y="5663233"/>
            <a:ext cx="8661152" cy="1194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проверьте друг у друга правильность составления краткой записи в таблице, построения схемы и решения задачи.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49B0591-5780-4583-B1DE-32F66378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27386"/>
              </p:ext>
            </p:extLst>
          </p:nvPr>
        </p:nvGraphicFramePr>
        <p:xfrm>
          <a:off x="1727489" y="125152"/>
          <a:ext cx="8972550" cy="16294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0850">
                  <a:extLst>
                    <a:ext uri="{9D8B030D-6E8A-4147-A177-3AD203B41FA5}">
                      <a16:colId xmlns:a16="http://schemas.microsoft.com/office/drawing/2014/main" xmlns="" val="2785287398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751882701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2522950804"/>
                    </a:ext>
                  </a:extLst>
                </a:gridCol>
              </a:tblGrid>
              <a:tr h="88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(км/ч)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46455"/>
                  </a:ext>
                </a:extLst>
              </a:tr>
              <a:tr h="620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01622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3E9BB1-24AE-40D5-886E-EEFB2907182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1870364"/>
            <a:ext cx="9072010" cy="168595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982AC8-EF72-4344-8CC8-BF76A00B9B7C}"/>
              </a:ext>
            </a:extLst>
          </p:cNvPr>
          <p:cNvSpPr txBox="1"/>
          <p:nvPr/>
        </p:nvSpPr>
        <p:spPr>
          <a:xfrm>
            <a:off x="3682876" y="3556320"/>
            <a:ext cx="6038850" cy="1604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∙ 3 = 15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15 км.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534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C8EF49C-D4A4-467F-9710-D52EDE7253F6}"/>
              </a:ext>
            </a:extLst>
          </p:cNvPr>
          <p:cNvSpPr/>
          <p:nvPr/>
        </p:nvSpPr>
        <p:spPr>
          <a:xfrm>
            <a:off x="2467473" y="1259142"/>
            <a:ext cx="8928053" cy="545374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8" y="116849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5331" y="2428472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79" y="2354104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3" y="3416766"/>
            <a:ext cx="2227716" cy="3175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4169">
            <a:off x="2069218" y="6143551"/>
            <a:ext cx="1042447" cy="710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551A37-1417-4155-BB7A-2EFE7EE37167}"/>
              </a:ext>
            </a:extLst>
          </p:cNvPr>
          <p:cNvSpPr txBox="1"/>
          <p:nvPr/>
        </p:nvSpPr>
        <p:spPr>
          <a:xfrm>
            <a:off x="6758100" y="1481377"/>
            <a:ext cx="43453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группы по 4 человека.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A40884A-BB39-410B-B973-99E1497A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3" b="96454" l="2312" r="97303">
                        <a14:foregroundMark x1="9285" y1="75621" x2="12331" y2="95319"/>
                        <a14:foregroundMark x1="5202" y1="49220" x2="8867" y2="72921"/>
                        <a14:foregroundMark x1="28131" y1="95035" x2="37861" y2="96454"/>
                        <a14:foregroundMark x1="10790" y1="63830" x2="16185" y2="61277"/>
                        <a14:foregroundMark x1="24952" y1="40993" x2="25337" y2="53333"/>
                        <a14:foregroundMark x1="52216" y1="11631" x2="59249" y2="37447"/>
                        <a14:foregroundMark x1="59249" y1="37447" x2="59249" y2="38582"/>
                        <a14:foregroundMark x1="45857" y1="12482" x2="42678" y2="27801"/>
                        <a14:foregroundMark x1="42678" y1="27801" x2="42678" y2="28085"/>
                        <a14:foregroundMark x1="42486" y1="39007" x2="45665" y2="44255"/>
                        <a14:foregroundMark x1="48651" y1="54752" x2="48266" y2="63546"/>
                        <a14:foregroundMark x1="49807" y1="52482" x2="55010" y2="56312"/>
                        <a14:foregroundMark x1="65414" y1="94184" x2="70617" y2="95887"/>
                        <a14:foregroundMark x1="90366" y1="85390" x2="96917" y2="90071"/>
                        <a14:foregroundMark x1="76397" y1="35461" x2="76782" y2="43688"/>
                        <a14:foregroundMark x1="47013" y1="27234" x2="55973" y2="33617"/>
                        <a14:foregroundMark x1="47013" y1="6383" x2="57418" y2="8369"/>
                        <a14:foregroundMark x1="3565" y1="95035" x2="7803" y2="85390"/>
                        <a14:foregroundMark x1="66185" y1="73333" x2="69942" y2="75887"/>
                        <a14:foregroundMark x1="65222" y1="79433" x2="69557" y2="81277"/>
                        <a14:foregroundMark x1="2794" y1="48936" x2="2408" y2="65390"/>
                        <a14:foregroundMark x1="97303" y1="51631" x2="96917" y2="58582"/>
                        <a14:backgroundMark x1="7611" y1="75319" x2="8382" y2="75603"/>
                        <a14:backgroundMark x1="20328" y1="73617" x2="22351" y2="74752"/>
                        <a14:backgroundMark x1="8767" y1="75035" x2="9538" y2="75035"/>
                        <a14:backgroundMark x1="22929" y1="84113" x2="22158" y2="89787"/>
                        <a14:backgroundMark x1="37283" y1="84397" x2="38247" y2="90922"/>
                        <a14:backgroundMark x1="40462" y1="72482" x2="40848" y2="75887"/>
                        <a14:backgroundMark x1="57996" y1="80709" x2="58767" y2="90071"/>
                        <a14:backgroundMark x1="73796" y1="71489" x2="76397" y2="73333"/>
                        <a14:backgroundMark x1="76012" y1="86241" x2="76204" y2="91773"/>
                        <a14:backgroundMark x1="65414" y1="70638" x2="65607" y2="72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13" y="463980"/>
            <a:ext cx="3890644" cy="26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xmlns="" id="{B2791E29-8D2B-4970-AA21-025C56199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2" b="6137"/>
          <a:stretch/>
        </p:blipFill>
        <p:spPr bwMode="auto">
          <a:xfrm>
            <a:off x="7426817" y="3201322"/>
            <a:ext cx="3389933" cy="26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A0D91AB-89F4-4485-8BE3-1FA026A9C1F2}"/>
              </a:ext>
            </a:extLst>
          </p:cNvPr>
          <p:cNvSpPr txBox="1"/>
          <p:nvPr/>
        </p:nvSpPr>
        <p:spPr>
          <a:xfrm>
            <a:off x="2733513" y="4126856"/>
            <a:ext cx="43453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присваивается один из номеров: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05C5DFE-523F-4738-8EFA-9F86D26C75AE}"/>
              </a:ext>
            </a:extLst>
          </p:cNvPr>
          <p:cNvSpPr txBox="1"/>
          <p:nvPr/>
        </p:nvSpPr>
        <p:spPr>
          <a:xfrm>
            <a:off x="7957330" y="2898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E19CB68-B3DF-4BAB-81AE-282793636948}"/>
              </a:ext>
            </a:extLst>
          </p:cNvPr>
          <p:cNvSpPr txBox="1"/>
          <p:nvPr/>
        </p:nvSpPr>
        <p:spPr>
          <a:xfrm>
            <a:off x="8572819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DD6F194-3430-495E-AB59-1770E5C12D8D}"/>
              </a:ext>
            </a:extLst>
          </p:cNvPr>
          <p:cNvSpPr txBox="1"/>
          <p:nvPr/>
        </p:nvSpPr>
        <p:spPr>
          <a:xfrm>
            <a:off x="9258607" y="28994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BA25C3-E034-4370-9E5B-3D9B28CEFD53}"/>
              </a:ext>
            </a:extLst>
          </p:cNvPr>
          <p:cNvSpPr txBox="1"/>
          <p:nvPr/>
        </p:nvSpPr>
        <p:spPr>
          <a:xfrm>
            <a:off x="9995833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5DACAB6-8813-45E3-8B28-8B6B7A26F1B2}"/>
              </a:ext>
            </a:extLst>
          </p:cNvPr>
          <p:cNvSpPr/>
          <p:nvPr/>
        </p:nvSpPr>
        <p:spPr>
          <a:xfrm>
            <a:off x="7078817" y="128190"/>
            <a:ext cx="3103407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Групповая работа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509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1" grpId="0"/>
      <p:bldP spid="32" grpId="0"/>
      <p:bldP spid="34" grpId="0"/>
      <p:bldP spid="35" grpId="0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1504950" y="4422266"/>
            <a:ext cx="9182100" cy="2263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Задания для участников каждой группы: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учащийся </a:t>
            </a:r>
            <a:r>
              <a:rPr lang="ru-RU" sz="2400" b="1" dirty="0">
                <a:solidFill>
                  <a:schemeClr val="tx1"/>
                </a:solidFill>
              </a:rPr>
              <a:t>№ 1 </a:t>
            </a:r>
            <a:r>
              <a:rPr lang="ru-RU" sz="2400" b="1" dirty="0" smtClean="0">
                <a:solidFill>
                  <a:schemeClr val="tx1"/>
                </a:solidFill>
              </a:rPr>
              <a:t>читает </a:t>
            </a:r>
            <a:r>
              <a:rPr lang="ru-RU" sz="2400" b="1" dirty="0">
                <a:solidFill>
                  <a:schemeClr val="tx1"/>
                </a:solidFill>
              </a:rPr>
              <a:t>задачу;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учащийся </a:t>
            </a:r>
            <a:r>
              <a:rPr lang="ru-RU" sz="2400" b="1" dirty="0">
                <a:solidFill>
                  <a:schemeClr val="tx1"/>
                </a:solidFill>
              </a:rPr>
              <a:t>№ </a:t>
            </a:r>
            <a:r>
              <a:rPr lang="ru-RU" sz="2400" b="1" dirty="0">
                <a:solidFill>
                  <a:schemeClr val="tx1"/>
                </a:solidFill>
              </a:rPr>
              <a:t>2 </a:t>
            </a:r>
            <a:r>
              <a:rPr lang="ru-RU" sz="2400" b="1" dirty="0" smtClean="0">
                <a:solidFill>
                  <a:schemeClr val="tx1"/>
                </a:solidFill>
              </a:rPr>
              <a:t>выбирает </a:t>
            </a:r>
            <a:r>
              <a:rPr lang="ru-RU" sz="2400" b="1" dirty="0">
                <a:solidFill>
                  <a:schemeClr val="tx1"/>
                </a:solidFill>
              </a:rPr>
              <a:t>схему и доказывает правильность своего выбора;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учащийся </a:t>
            </a:r>
            <a:r>
              <a:rPr lang="ru-RU" sz="2400" b="1" dirty="0">
                <a:solidFill>
                  <a:schemeClr val="tx1"/>
                </a:solidFill>
              </a:rPr>
              <a:t>№ </a:t>
            </a:r>
            <a:r>
              <a:rPr lang="ru-RU" sz="2400" b="1" dirty="0">
                <a:solidFill>
                  <a:schemeClr val="tx1"/>
                </a:solidFill>
              </a:rPr>
              <a:t>3 </a:t>
            </a:r>
            <a:r>
              <a:rPr lang="ru-RU" sz="2400" b="1" dirty="0" smtClean="0">
                <a:solidFill>
                  <a:schemeClr val="tx1"/>
                </a:solidFill>
              </a:rPr>
              <a:t>объясняет</a:t>
            </a:r>
            <a:r>
              <a:rPr lang="ru-RU" sz="2400" b="1" dirty="0">
                <a:solidFill>
                  <a:schemeClr val="tx1"/>
                </a:solidFill>
              </a:rPr>
              <a:t>, как найти расстояние;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учащийся </a:t>
            </a:r>
            <a:r>
              <a:rPr lang="ru-RU" sz="2400" b="1" dirty="0">
                <a:solidFill>
                  <a:schemeClr val="tx1"/>
                </a:solidFill>
              </a:rPr>
              <a:t>№ </a:t>
            </a:r>
            <a:r>
              <a:rPr lang="ru-RU" sz="2400" b="1" dirty="0">
                <a:solidFill>
                  <a:schemeClr val="tx1"/>
                </a:solidFill>
              </a:rPr>
              <a:t>4 </a:t>
            </a:r>
            <a:r>
              <a:rPr lang="ru-RU" sz="2400" b="1" dirty="0" smtClean="0">
                <a:solidFill>
                  <a:schemeClr val="tx1"/>
                </a:solidFill>
              </a:rPr>
              <a:t>объясняет </a:t>
            </a:r>
            <a:r>
              <a:rPr lang="ru-RU" sz="2400" b="1" dirty="0">
                <a:solidFill>
                  <a:schemeClr val="tx1"/>
                </a:solidFill>
              </a:rPr>
              <a:t>решение задачи.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9D73767-3DB8-4C7F-BF01-58DA83C24E9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5974" y="247919"/>
            <a:ext cx="10789552" cy="40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11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1" name="Рисунок 14">
            <a:extLst>
              <a:ext uri="{FF2B5EF4-FFF2-40B4-BE49-F238E27FC236}">
                <a16:creationId xmlns:a16="http://schemas.microsoft.com/office/drawing/2014/main" xmlns="" id="{5ABE3DC5-430F-4F0E-99FB-511F6D52F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195"/>
            <a:ext cx="2476500" cy="28602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710719" y="5335559"/>
            <a:ext cx="7833456" cy="1194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</a:rPr>
              <a:t>проверьте друг </a:t>
            </a:r>
            <a:r>
              <a:rPr lang="ru-RU" sz="2400" b="1" dirty="0">
                <a:solidFill>
                  <a:schemeClr val="tx1"/>
                </a:solidFill>
              </a:rPr>
              <a:t>у друга правильность составления краткой записи в таблице и решения задачи.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982AC8-EF72-4344-8CC8-BF76A00B9B7C}"/>
              </a:ext>
            </a:extLst>
          </p:cNvPr>
          <p:cNvSpPr txBox="1"/>
          <p:nvPr/>
        </p:nvSpPr>
        <p:spPr>
          <a:xfrm>
            <a:off x="3028950" y="2511426"/>
            <a:ext cx="6134100" cy="170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∙ 5 =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749B0591-5780-4583-B1DE-32F66378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7787"/>
              </p:ext>
            </p:extLst>
          </p:nvPr>
        </p:nvGraphicFramePr>
        <p:xfrm>
          <a:off x="1609725" y="480099"/>
          <a:ext cx="8972550" cy="17104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0850">
                  <a:extLst>
                    <a:ext uri="{9D8B030D-6E8A-4147-A177-3AD203B41FA5}">
                      <a16:colId xmlns:a16="http://schemas.microsoft.com/office/drawing/2014/main" xmlns="" val="2785287398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751882701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xmlns="" val="2522950804"/>
                    </a:ext>
                  </a:extLst>
                </a:gridCol>
              </a:tblGrid>
              <a:tr h="1089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</a:t>
                      </a:r>
                      <a:r>
                        <a:rPr lang="ru-RU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(м/мин)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</a:t>
                      </a:r>
                      <a:r>
                        <a:rPr lang="ru-RU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46455"/>
                  </a:ext>
                </a:extLst>
              </a:tr>
              <a:tr h="620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016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332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71700" y="367553"/>
            <a:ext cx="7820025" cy="102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59455" y="5513294"/>
            <a:ext cx="599094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459BA5-484D-468B-B4D1-331FA5F6D756}"/>
              </a:ext>
            </a:extLst>
          </p:cNvPr>
          <p:cNvSpPr txBox="1"/>
          <p:nvPr/>
        </p:nvSpPr>
        <p:spPr>
          <a:xfrm>
            <a:off x="2171700" y="1535812"/>
            <a:ext cx="8086725" cy="327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пройденный за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движения, называют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длины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(км),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(м),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 (дм),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 (см).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96057" y="454256"/>
            <a:ext cx="2399887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272481" y="1892674"/>
            <a:ext cx="7647039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пройденный за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движения, называют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733801" y="5547158"/>
            <a:ext cx="5772150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85988" y="367553"/>
            <a:ext cx="7820025" cy="104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33700" y="5513294"/>
            <a:ext cx="705802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459BA5-484D-468B-B4D1-331FA5F6D756}"/>
              </a:ext>
            </a:extLst>
          </p:cNvPr>
          <p:cNvSpPr txBox="1"/>
          <p:nvPr/>
        </p:nvSpPr>
        <p:spPr>
          <a:xfrm>
            <a:off x="2601861" y="1413204"/>
            <a:ext cx="7058025" cy="380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пройденный за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Расстояние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измеряется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диницах …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(…)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584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85988" y="367553"/>
            <a:ext cx="7820025" cy="996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071500" y="5513294"/>
            <a:ext cx="6049001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947C62-C000-4225-988E-0F20354934F3}"/>
              </a:ext>
            </a:extLst>
          </p:cNvPr>
          <p:cNvSpPr txBox="1"/>
          <p:nvPr/>
        </p:nvSpPr>
        <p:spPr>
          <a:xfrm>
            <a:off x="2601861" y="1892674"/>
            <a:ext cx="764703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пройденное за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33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85988" y="367553"/>
            <a:ext cx="7820025" cy="1040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33700" y="5513294"/>
            <a:ext cx="705802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8545525-A773-49E9-9B47-D881CFD5E987}"/>
              </a:ext>
            </a:extLst>
          </p:cNvPr>
          <p:cNvSpPr txBox="1"/>
          <p:nvPr/>
        </p:nvSpPr>
        <p:spPr>
          <a:xfrm>
            <a:off x="2272481" y="1892674"/>
            <a:ext cx="764703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пройденное за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042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85988" y="367553"/>
            <a:ext cx="7820025" cy="1054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59456" y="5513294"/>
            <a:ext cx="5976430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33F97B-39E5-435B-A73E-518E611D750E}"/>
              </a:ext>
            </a:extLst>
          </p:cNvPr>
          <p:cNvSpPr txBox="1"/>
          <p:nvPr/>
        </p:nvSpPr>
        <p:spPr>
          <a:xfrm>
            <a:off x="1195388" y="1922614"/>
            <a:ext cx="98012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скорости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час (км/ч),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в минуту (м/мин),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в минуту (км/мин).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26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71700" y="367553"/>
            <a:ext cx="7820025" cy="1054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33700" y="5513294"/>
            <a:ext cx="705802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88097A-4D98-4FCE-8301-A9DAEC97D188}"/>
              </a:ext>
            </a:extLst>
          </p:cNvPr>
          <p:cNvSpPr txBox="1"/>
          <p:nvPr/>
        </p:nvSpPr>
        <p:spPr>
          <a:xfrm>
            <a:off x="1195388" y="1922614"/>
            <a:ext cx="9801225" cy="248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измеряется в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единицах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…/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…/…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…/…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871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71700" y="367553"/>
            <a:ext cx="7820025" cy="1054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027957" y="5513294"/>
            <a:ext cx="6136087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EC1D91-DE51-4781-9C18-9629EFDE4712}"/>
              </a:ext>
            </a:extLst>
          </p:cNvPr>
          <p:cNvSpPr txBox="1"/>
          <p:nvPr/>
        </p:nvSpPr>
        <p:spPr>
          <a:xfrm>
            <a:off x="1581151" y="1892674"/>
            <a:ext cx="8667750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умножить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876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185988" y="367553"/>
            <a:ext cx="7820025" cy="102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этапов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33700" y="5513294"/>
            <a:ext cx="705802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7C80BF-92CE-4452-B129-A6BA5E13D9C0}"/>
              </a:ext>
            </a:extLst>
          </p:cNvPr>
          <p:cNvSpPr txBox="1"/>
          <p:nvPr/>
        </p:nvSpPr>
        <p:spPr>
          <a:xfrm>
            <a:off x="1762125" y="1892674"/>
            <a:ext cx="86677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определить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021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265540" y="3006022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765953" y="1449197"/>
            <a:ext cx="5077813" cy="87044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 </a:t>
            </a:r>
            <a:r>
              <a:rPr lang="ru-RU" sz="2400" b="1" dirty="0"/>
              <a:t>усвоении нового материала?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502687" y="2594774"/>
            <a:ext cx="7080353" cy="17675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таблице и решения задач на определение расстояния?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4251509" y="4637420"/>
            <a:ext cx="6638677" cy="16469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 на определение расстояния?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91269" y="367553"/>
            <a:ext cx="2809463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486793" y="1780742"/>
            <a:ext cx="7218414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измеряется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19997" y="5546222"/>
            <a:ext cx="742890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8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17052887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51400" y="454256"/>
            <a:ext cx="248920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171700" y="1885950"/>
            <a:ext cx="8582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измеряется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длины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 (км),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(м),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 (дм),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 (см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2867025" y="5547158"/>
            <a:ext cx="7485286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единиц длины. </a:t>
            </a:r>
          </a:p>
        </p:txBody>
      </p:sp>
    </p:spTree>
    <p:extLst>
      <p:ext uri="{BB962C8B-B14F-4D97-AF65-F5344CB8AC3E}">
        <p14:creationId xmlns:p14="http://schemas.microsoft.com/office/powerpoint/2010/main" val="40623158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10307" y="367553"/>
            <a:ext cx="2971387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700338" y="1310842"/>
            <a:ext cx="6791325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называют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19996" y="5546222"/>
            <a:ext cx="750510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8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0576062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96057" y="454256"/>
            <a:ext cx="2399887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601861" y="1892674"/>
            <a:ext cx="764703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пройденное за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479585" y="5547158"/>
            <a:ext cx="6026366" cy="1165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прочитайте, расскажите друг другу. </a:t>
            </a:r>
          </a:p>
        </p:txBody>
      </p:sp>
    </p:spTree>
    <p:extLst>
      <p:ext uri="{BB962C8B-B14F-4D97-AF65-F5344CB8AC3E}">
        <p14:creationId xmlns:p14="http://schemas.microsoft.com/office/powerpoint/2010/main" val="38795493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91269" y="367553"/>
            <a:ext cx="2809463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Подумайте!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486793" y="1310842"/>
            <a:ext cx="7218414" cy="314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измеряется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19997" y="5546222"/>
            <a:ext cx="745430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попробуйте </a:t>
            </a:r>
            <a:r>
              <a:rPr lang="ru-RU" sz="2800" b="1" dirty="0">
                <a:solidFill>
                  <a:schemeClr val="tx1"/>
                </a:solidFill>
              </a:rPr>
              <a:t>сформулировать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8302678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A7FAC0B2-2835-4ABC-8985-D0D088DA2274}"/>
              </a:ext>
            </a:extLst>
          </p:cNvPr>
          <p:cNvSpPr/>
          <p:nvPr/>
        </p:nvSpPr>
        <p:spPr>
          <a:xfrm>
            <a:off x="2755128" y="1146020"/>
            <a:ext cx="8703153" cy="549640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966741" y="1789814"/>
            <a:ext cx="1143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км/ч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31" name="Рисунок 14">
            <a:extLst>
              <a:ext uri="{FF2B5EF4-FFF2-40B4-BE49-F238E27FC236}">
                <a16:creationId xmlns:a16="http://schemas.microsoft.com/office/drawing/2014/main" xmlns="" id="{FC160CB6-BF16-400D-B32C-E5D82DC5EB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2" y="3159973"/>
            <a:ext cx="2633268" cy="3174582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F6D19CB-AFAC-4205-B623-BE0E5FEB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023" y="242206"/>
            <a:ext cx="3893297" cy="903814"/>
          </a:xfrm>
          <a:noFill/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Segoe UI Light" panose="020B0502040204020203" pitchFamily="34" charset="0"/>
              </a:rPr>
              <a:t> Скорость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A8AC16E-3508-4395-9A26-015BD118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3685" y="1284069"/>
            <a:ext cx="1266971" cy="17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88926E67-E87D-40EA-B94B-39DACACA963E}"/>
              </a:ext>
            </a:extLst>
          </p:cNvPr>
          <p:cNvGrpSpPr/>
          <p:nvPr/>
        </p:nvGrpSpPr>
        <p:grpSpPr>
          <a:xfrm>
            <a:off x="5016598" y="2255520"/>
            <a:ext cx="1750249" cy="812703"/>
            <a:chOff x="5016598" y="2255520"/>
            <a:chExt cx="1750249" cy="812703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EB2147F-0C8E-4DE3-B96F-FA3846B8D9F7}"/>
                </a:ext>
              </a:extLst>
            </p:cNvPr>
            <p:cNvCxnSpPr/>
            <p:nvPr/>
          </p:nvCxnSpPr>
          <p:spPr>
            <a:xfrm>
              <a:off x="5048551" y="2418080"/>
              <a:ext cx="762000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5941C9DD-8A2B-49EF-8277-6A34BB2BAC49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51" y="2255520"/>
              <a:ext cx="7619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авая фигурная скобка 8">
              <a:extLst>
                <a:ext uri="{FF2B5EF4-FFF2-40B4-BE49-F238E27FC236}">
                  <a16:creationId xmlns:a16="http://schemas.microsoft.com/office/drawing/2014/main" xmlns="" id="{ED8EF76D-6D99-4682-8C6E-57F18150B0BC}"/>
                </a:ext>
              </a:extLst>
            </p:cNvPr>
            <p:cNvSpPr/>
            <p:nvPr/>
          </p:nvSpPr>
          <p:spPr>
            <a:xfrm rot="5400000">
              <a:off x="5317648" y="2245294"/>
              <a:ext cx="223804" cy="76199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141D1D3-DA50-4740-BC6E-50FA7D206898}"/>
                </a:ext>
              </a:extLst>
            </p:cNvPr>
            <p:cNvSpPr txBox="1"/>
            <p:nvPr/>
          </p:nvSpPr>
          <p:spPr>
            <a:xfrm>
              <a:off x="5016598" y="2729669"/>
              <a:ext cx="17502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2 км за 1 час</a:t>
              </a: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12E900B-C873-4DAD-BE1C-6CCE9E93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66" y="3352583"/>
            <a:ext cx="1945328" cy="9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B4A274A0-30D3-432A-8187-8A3C5B366C66}"/>
              </a:ext>
            </a:extLst>
          </p:cNvPr>
          <p:cNvGrpSpPr/>
          <p:nvPr/>
        </p:nvGrpSpPr>
        <p:grpSpPr>
          <a:xfrm>
            <a:off x="5039347" y="3904156"/>
            <a:ext cx="6005171" cy="810036"/>
            <a:chOff x="5039347" y="3904156"/>
            <a:chExt cx="6005171" cy="810036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218310B7-DAD6-44D4-A0A4-63FD188CB19B}"/>
                </a:ext>
              </a:extLst>
            </p:cNvPr>
            <p:cNvCxnSpPr>
              <a:cxnSpLocks/>
            </p:cNvCxnSpPr>
            <p:nvPr/>
          </p:nvCxnSpPr>
          <p:spPr>
            <a:xfrm>
              <a:off x="5039348" y="4066716"/>
              <a:ext cx="6005170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xmlns="" id="{E5DA597C-9A65-4ED4-8163-D640649A0AA9}"/>
                </a:ext>
              </a:extLst>
            </p:cNvPr>
            <p:cNvCxnSpPr>
              <a:cxnSpLocks/>
            </p:cNvCxnSpPr>
            <p:nvPr/>
          </p:nvCxnSpPr>
          <p:spPr>
            <a:xfrm>
              <a:off x="5039348" y="3904156"/>
              <a:ext cx="600516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авая фигурная скобка 35">
              <a:extLst>
                <a:ext uri="{FF2B5EF4-FFF2-40B4-BE49-F238E27FC236}">
                  <a16:creationId xmlns:a16="http://schemas.microsoft.com/office/drawing/2014/main" xmlns="" id="{E3C66B0D-2269-4682-A8B2-FF11DAF6B3A3}"/>
                </a:ext>
              </a:extLst>
            </p:cNvPr>
            <p:cNvSpPr/>
            <p:nvPr/>
          </p:nvSpPr>
          <p:spPr>
            <a:xfrm rot="5400000">
              <a:off x="7935628" y="1266749"/>
              <a:ext cx="212608" cy="600517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23021A7-F8D8-4B9B-8BE6-71656DA87ABA}"/>
                </a:ext>
              </a:extLst>
            </p:cNvPr>
            <p:cNvSpPr txBox="1"/>
            <p:nvPr/>
          </p:nvSpPr>
          <p:spPr>
            <a:xfrm>
              <a:off x="7533767" y="4375638"/>
              <a:ext cx="167298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90 км за 1 час</a:t>
              </a: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323D8124-CC0C-4A1A-885E-C3243BFC0452}"/>
              </a:ext>
            </a:extLst>
          </p:cNvPr>
          <p:cNvGrpSpPr/>
          <p:nvPr/>
        </p:nvGrpSpPr>
        <p:grpSpPr>
          <a:xfrm>
            <a:off x="5039347" y="5471909"/>
            <a:ext cx="1877045" cy="785261"/>
            <a:chOff x="5039347" y="5471909"/>
            <a:chExt cx="1877045" cy="785261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EC1093F1-C7F7-433C-BD42-91E85C8EAD9C}"/>
                </a:ext>
              </a:extLst>
            </p:cNvPr>
            <p:cNvCxnSpPr>
              <a:cxnSpLocks/>
            </p:cNvCxnSpPr>
            <p:nvPr/>
          </p:nvCxnSpPr>
          <p:spPr>
            <a:xfrm>
              <a:off x="5075203" y="5671392"/>
              <a:ext cx="1841189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xmlns="" id="{96E1B6FF-B256-4F39-8967-7AC5F9169513}"/>
                </a:ext>
              </a:extLst>
            </p:cNvPr>
            <p:cNvCxnSpPr>
              <a:cxnSpLocks/>
            </p:cNvCxnSpPr>
            <p:nvPr/>
          </p:nvCxnSpPr>
          <p:spPr>
            <a:xfrm>
              <a:off x="5039347" y="5471909"/>
              <a:ext cx="1877045" cy="11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авая фигурная скобка 42">
              <a:extLst>
                <a:ext uri="{FF2B5EF4-FFF2-40B4-BE49-F238E27FC236}">
                  <a16:creationId xmlns:a16="http://schemas.microsoft.com/office/drawing/2014/main" xmlns="" id="{4C48EED1-C1B2-4967-B9D1-762B169D39C9}"/>
                </a:ext>
              </a:extLst>
            </p:cNvPr>
            <p:cNvSpPr/>
            <p:nvPr/>
          </p:nvSpPr>
          <p:spPr>
            <a:xfrm rot="5400000">
              <a:off x="5881472" y="4934546"/>
              <a:ext cx="174869" cy="184118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3A8F0F7-0A58-4E3D-A0EA-0F683E846893}"/>
                </a:ext>
              </a:extLst>
            </p:cNvPr>
            <p:cNvSpPr txBox="1"/>
            <p:nvPr/>
          </p:nvSpPr>
          <p:spPr>
            <a:xfrm>
              <a:off x="5161098" y="5918616"/>
              <a:ext cx="16842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15 км за 1 час</a:t>
              </a: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C06A155-44C7-4F41-AAA8-0E53119F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44" b="94667" l="6000" r="90000">
                        <a14:foregroundMark x1="9556" y1="71667" x2="10222" y2="71889"/>
                        <a14:foregroundMark x1="44667" y1="89778" x2="49444" y2="90111"/>
                        <a14:foregroundMark x1="62667" y1="88111" x2="69667" y2="94333"/>
                        <a14:foregroundMark x1="69667" y1="94333" x2="73111" y2="94667"/>
                        <a14:foregroundMark x1="6778" y1="76111" x2="6000" y2="86000"/>
                        <a14:foregroundMark x1="19000" y1="64222" x2="19889" y2="69556"/>
                        <a14:foregroundMark x1="27222" y1="5778" x2="36222" y2="10111"/>
                        <a14:foregroundMark x1="24778" y1="4444" x2="25444" y2="5778"/>
                        <a14:foregroundMark x1="36556" y1="65333" x2="37889" y2="71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9815" y="4602189"/>
            <a:ext cx="1739440" cy="17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315F699-D01A-4A45-A4FF-8C4603B28F00}"/>
              </a:ext>
            </a:extLst>
          </p:cNvPr>
          <p:cNvSpPr txBox="1"/>
          <p:nvPr/>
        </p:nvSpPr>
        <p:spPr>
          <a:xfrm>
            <a:off x="7106704" y="3446393"/>
            <a:ext cx="1246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км/ч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6367CE0-E748-445B-8B06-34F959A7B479}"/>
              </a:ext>
            </a:extLst>
          </p:cNvPr>
          <p:cNvSpPr txBox="1"/>
          <p:nvPr/>
        </p:nvSpPr>
        <p:spPr>
          <a:xfrm>
            <a:off x="5388396" y="4973148"/>
            <a:ext cx="1317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км/ч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9287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http://purl.org/dc/terms/"/>
    <ds:schemaRef ds:uri="2547570a-e5f4-4946-a4c3-82580e42479e"/>
    <ds:schemaRef ds:uri="http://www.w3.org/XML/1998/namespace"/>
    <ds:schemaRef ds:uri="http://schemas.microsoft.com/office/2006/documentManagement/types"/>
    <ds:schemaRef ds:uri="6ee78bd2-4339-4042-adc0-bcc64641998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29198</TotalTime>
  <Words>987</Words>
  <Application>Microsoft Office PowerPoint</Application>
  <PresentationFormat>Произвольный</PresentationFormat>
  <Paragraphs>307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Тема1</vt:lpstr>
      <vt:lpstr>Знакомство учащихся с простыми задачами  на определение расстояния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Скорость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362</cp:revision>
  <dcterms:created xsi:type="dcterms:W3CDTF">2022-11-26T19:01:26Z</dcterms:created>
  <dcterms:modified xsi:type="dcterms:W3CDTF">2025-11-27T07:48:16Z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