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Times New Roman MT Bold Italic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58844" y="1481793"/>
            <a:ext cx="16129156" cy="303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0"/>
              </a:lnSpc>
            </a:pPr>
            <a:r>
              <a:rPr lang="en-US" sz="10448" b="1" i="1" spc="10">
                <a:solidFill>
                  <a:srgbClr val="FFFFF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ОТ ПЕРВОЙ ИСКРЫ </a:t>
            </a:r>
          </a:p>
          <a:p>
            <a:pPr algn="ctr">
              <a:lnSpc>
                <a:spcPts val="10970"/>
              </a:lnSpc>
            </a:pPr>
            <a:r>
              <a:rPr lang="en-US" sz="10448" b="1" i="1" spc="10">
                <a:solidFill>
                  <a:srgbClr val="FFFFF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ДО ЦИФРОВОЙ ВОЛНЫ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98963" y="1500603"/>
            <a:ext cx="16129156" cy="303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0"/>
              </a:lnSpc>
            </a:pPr>
            <a:r>
              <a:rPr lang="en-US" sz="10448" b="1" i="1" spc="10" dirty="0">
                <a:solidFill>
                  <a:srgbClr val="FF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ОТ ПЕРВОЙ ИСКРЫ </a:t>
            </a:r>
          </a:p>
          <a:p>
            <a:pPr algn="ctr">
              <a:lnSpc>
                <a:spcPts val="10970"/>
              </a:lnSpc>
            </a:pPr>
            <a:r>
              <a:rPr lang="en-US" sz="10448" b="1" i="1" spc="10" dirty="0">
                <a:solidFill>
                  <a:srgbClr val="FF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ДО ЦИФРОВОЙ ВОЛНЫ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414442" y="3025579"/>
            <a:ext cx="6873558" cy="7415601"/>
            <a:chOff x="0" y="0"/>
            <a:chExt cx="9164743" cy="9887468"/>
          </a:xfrm>
        </p:grpSpPr>
        <p:sp>
          <p:nvSpPr>
            <p:cNvPr id="6" name="Freeform 6" descr="Upscale Image"/>
            <p:cNvSpPr/>
            <p:nvPr/>
          </p:nvSpPr>
          <p:spPr>
            <a:xfrm>
              <a:off x="0" y="0"/>
              <a:ext cx="9164743" cy="9887468"/>
            </a:xfrm>
            <a:custGeom>
              <a:avLst/>
              <a:gdLst/>
              <a:ahLst/>
              <a:cxnLst/>
              <a:rect l="l" t="t" r="r" b="b"/>
              <a:pathLst>
                <a:path w="9164743" h="9887468">
                  <a:moveTo>
                    <a:pt x="0" y="0"/>
                  </a:moveTo>
                  <a:lnTo>
                    <a:pt x="9164743" y="0"/>
                  </a:lnTo>
                  <a:lnTo>
                    <a:pt x="9164743" y="9887468"/>
                  </a:lnTo>
                  <a:lnTo>
                    <a:pt x="0" y="9887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500" r="-24593" b="-27072"/>
              </a:stretch>
            </a:blipFill>
          </p:spPr>
        </p:sp>
        <p:sp>
          <p:nvSpPr>
            <p:cNvPr id="7" name="Freeform 7" descr="Upscale Image"/>
            <p:cNvSpPr/>
            <p:nvPr/>
          </p:nvSpPr>
          <p:spPr>
            <a:xfrm>
              <a:off x="0" y="167570"/>
              <a:ext cx="8746679" cy="9436436"/>
            </a:xfrm>
            <a:custGeom>
              <a:avLst/>
              <a:gdLst/>
              <a:ahLst/>
              <a:cxnLst/>
              <a:rect l="l" t="t" r="r" b="b"/>
              <a:pathLst>
                <a:path w="8746679" h="9436436">
                  <a:moveTo>
                    <a:pt x="0" y="0"/>
                  </a:moveTo>
                  <a:lnTo>
                    <a:pt x="8746679" y="0"/>
                  </a:lnTo>
                  <a:lnTo>
                    <a:pt x="8746679" y="9436436"/>
                  </a:lnTo>
                  <a:lnTo>
                    <a:pt x="0" y="9436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500" r="-24593" b="-270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-108362" y="0"/>
            <a:ext cx="5162852" cy="11168758"/>
          </a:xfrm>
          <a:custGeom>
            <a:avLst/>
            <a:gdLst/>
            <a:ahLst/>
            <a:cxnLst/>
            <a:rect l="l" t="t" r="r" b="b"/>
            <a:pathLst>
              <a:path w="5162852" h="11168758">
                <a:moveTo>
                  <a:pt x="5162852" y="0"/>
                </a:moveTo>
                <a:lnTo>
                  <a:pt x="0" y="0"/>
                </a:lnTo>
                <a:lnTo>
                  <a:pt x="0" y="11168758"/>
                </a:lnTo>
                <a:lnTo>
                  <a:pt x="5162852" y="11168758"/>
                </a:lnTo>
                <a:lnTo>
                  <a:pt x="5162852" y="0"/>
                </a:lnTo>
                <a:close/>
              </a:path>
            </a:pathLst>
          </a:custGeom>
          <a:blipFill>
            <a:blip r:embed="rId5"/>
            <a:stretch>
              <a:fillRect r="-44129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473064" y="7034963"/>
            <a:ext cx="2641184" cy="2947404"/>
          </a:xfrm>
          <a:custGeom>
            <a:avLst/>
            <a:gdLst/>
            <a:ahLst/>
            <a:cxnLst/>
            <a:rect l="l" t="t" r="r" b="b"/>
            <a:pathLst>
              <a:path w="2641184" h="2947404">
                <a:moveTo>
                  <a:pt x="2641184" y="0"/>
                </a:moveTo>
                <a:lnTo>
                  <a:pt x="0" y="0"/>
                </a:lnTo>
                <a:lnTo>
                  <a:pt x="0" y="2947404"/>
                </a:lnTo>
                <a:lnTo>
                  <a:pt x="2641184" y="2947404"/>
                </a:lnTo>
                <a:lnTo>
                  <a:pt x="2641184" y="0"/>
                </a:lnTo>
                <a:close/>
              </a:path>
            </a:pathLst>
          </a:custGeom>
          <a:blipFill>
            <a:blip r:embed="rId6"/>
            <a:stretch>
              <a:fillRect l="-24446" t="-5518" r="-66644" b="-65719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511067" y="7181142"/>
            <a:ext cx="4661701" cy="3105858"/>
          </a:xfrm>
          <a:custGeom>
            <a:avLst/>
            <a:gdLst/>
            <a:ahLst/>
            <a:cxnLst/>
            <a:rect l="l" t="t" r="r" b="b"/>
            <a:pathLst>
              <a:path w="4661701" h="3105858">
                <a:moveTo>
                  <a:pt x="4661701" y="0"/>
                </a:moveTo>
                <a:lnTo>
                  <a:pt x="0" y="0"/>
                </a:lnTo>
                <a:lnTo>
                  <a:pt x="0" y="3105858"/>
                </a:lnTo>
                <a:lnTo>
                  <a:pt x="4661701" y="3105858"/>
                </a:lnTo>
                <a:lnTo>
                  <a:pt x="46617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555126" y="7723891"/>
            <a:ext cx="1978989" cy="2258476"/>
          </a:xfrm>
          <a:custGeom>
            <a:avLst/>
            <a:gdLst/>
            <a:ahLst/>
            <a:cxnLst/>
            <a:rect l="l" t="t" r="r" b="b"/>
            <a:pathLst>
              <a:path w="1978989" h="2258476">
                <a:moveTo>
                  <a:pt x="1978990" y="0"/>
                </a:moveTo>
                <a:lnTo>
                  <a:pt x="0" y="0"/>
                </a:lnTo>
                <a:lnTo>
                  <a:pt x="0" y="2258476"/>
                </a:lnTo>
                <a:lnTo>
                  <a:pt x="1978990" y="2258476"/>
                </a:lnTo>
                <a:lnTo>
                  <a:pt x="197899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8400" y="3314700"/>
            <a:ext cx="7851336" cy="4683508"/>
          </a:xfrm>
          <a:custGeom>
            <a:avLst/>
            <a:gdLst/>
            <a:ahLst/>
            <a:cxnLst/>
            <a:rect l="l" t="t" r="r" b="b"/>
            <a:pathLst>
              <a:path w="8587683" h="5324364">
                <a:moveTo>
                  <a:pt x="0" y="0"/>
                </a:moveTo>
                <a:lnTo>
                  <a:pt x="8587683" y="0"/>
                </a:lnTo>
                <a:lnTo>
                  <a:pt x="8587683" y="5324364"/>
                </a:lnTo>
                <a:lnTo>
                  <a:pt x="0" y="5324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TextBox 4"/>
          <p:cNvSpPr txBox="1"/>
          <p:nvPr/>
        </p:nvSpPr>
        <p:spPr>
          <a:xfrm>
            <a:off x="0" y="727291"/>
            <a:ext cx="182880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1"/>
              </a:lnSpc>
            </a:pPr>
            <a:r>
              <a:rPr lang="en-US" sz="9248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ПЕРВЫЙ ЭФИР</a:t>
            </a:r>
            <a:r>
              <a:rPr lang="ru-RU" sz="9248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(</a:t>
            </a:r>
            <a:r>
              <a:rPr lang="en-US" sz="9248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1925 ГОД</a:t>
            </a:r>
            <a:r>
              <a:rPr lang="ru-RU" sz="9248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)</a:t>
            </a:r>
            <a:endParaRPr lang="en-US" sz="9248" b="1" i="1" spc="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12297" y="2476500"/>
            <a:ext cx="8088903" cy="7183178"/>
            <a:chOff x="0" y="0"/>
            <a:chExt cx="1912693" cy="19210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0" y="0"/>
              <a:ext cx="1912693" cy="1921083"/>
            </a:xfrm>
            <a:custGeom>
              <a:avLst/>
              <a:gdLst/>
              <a:ahLst/>
              <a:cxnLst/>
              <a:rect l="l" t="t" r="r" b="b"/>
              <a:pathLst>
                <a:path w="1912693" h="1921083">
                  <a:moveTo>
                    <a:pt x="54369" y="0"/>
                  </a:moveTo>
                  <a:lnTo>
                    <a:pt x="1858324" y="0"/>
                  </a:lnTo>
                  <a:cubicBezTo>
                    <a:pt x="1872743" y="0"/>
                    <a:pt x="1886572" y="5728"/>
                    <a:pt x="1896768" y="15924"/>
                  </a:cubicBezTo>
                  <a:cubicBezTo>
                    <a:pt x="1906964" y="26120"/>
                    <a:pt x="1912693" y="39949"/>
                    <a:pt x="1912693" y="54369"/>
                  </a:cubicBezTo>
                  <a:lnTo>
                    <a:pt x="1912693" y="1866714"/>
                  </a:lnTo>
                  <a:cubicBezTo>
                    <a:pt x="1912693" y="1881133"/>
                    <a:pt x="1906964" y="1894962"/>
                    <a:pt x="1896768" y="1905158"/>
                  </a:cubicBezTo>
                  <a:cubicBezTo>
                    <a:pt x="1886572" y="1915354"/>
                    <a:pt x="1872743" y="1921083"/>
                    <a:pt x="1858324" y="1921083"/>
                  </a:cubicBezTo>
                  <a:lnTo>
                    <a:pt x="54369" y="1921083"/>
                  </a:lnTo>
                  <a:cubicBezTo>
                    <a:pt x="39949" y="1921083"/>
                    <a:pt x="26120" y="1915354"/>
                    <a:pt x="15924" y="1905158"/>
                  </a:cubicBezTo>
                  <a:cubicBezTo>
                    <a:pt x="5728" y="1894962"/>
                    <a:pt x="0" y="1881133"/>
                    <a:pt x="0" y="1866714"/>
                  </a:cubicBezTo>
                  <a:lnTo>
                    <a:pt x="0" y="54369"/>
                  </a:lnTo>
                  <a:cubicBezTo>
                    <a:pt x="0" y="39949"/>
                    <a:pt x="5728" y="26120"/>
                    <a:pt x="15924" y="15924"/>
                  </a:cubicBezTo>
                  <a:cubicBezTo>
                    <a:pt x="26120" y="5728"/>
                    <a:pt x="39949" y="0"/>
                    <a:pt x="54369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12693" cy="1959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4772" y="2656971"/>
            <a:ext cx="7663952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59"/>
              </a:lnSpc>
            </a:pP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15 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ноября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1925 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года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/>
            </a:r>
            <a:b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</a:b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в </a:t>
            </a:r>
            <a: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М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инске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прозвучал</a:t>
            </a:r>
            <a: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и первые слова по радио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:</a:t>
            </a:r>
            <a: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«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Увага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! 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Гаворыць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4800" b="1" i="1" spc="3" dirty="0" err="1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М</a:t>
            </a:r>
            <a:r>
              <a:rPr lang="en-US" sz="48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інск</a:t>
            </a:r>
            <a:r>
              <a:rPr lang="en-US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!»</a:t>
            </a:r>
            <a:r>
              <a:rPr lang="ru-RU" sz="48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.</a:t>
            </a:r>
            <a:endParaRPr lang="en-US" sz="4800" b="1" i="1" spc="3" dirty="0" smtClean="0">
              <a:solidFill>
                <a:srgbClr val="E20000"/>
              </a:solidFill>
              <a:latin typeface="Times New Roman" panose="02020603050405020304" pitchFamily="18" charset="0"/>
              <a:ea typeface="Times New Roman MT Bold Italics"/>
              <a:cs typeface="Times New Roman" panose="02020603050405020304" pitchFamily="18" charset="0"/>
              <a:sym typeface="Times New Roman MT Bold Italics"/>
            </a:endParaRPr>
          </a:p>
          <a:p>
            <a:pPr algn="just">
              <a:lnSpc>
                <a:spcPts val="5159"/>
              </a:lnSpc>
            </a:pPr>
            <a:r>
              <a:rPr lang="ru-RU" sz="48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8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страны это было настоящее чудо, ведь они слышали голос, который объединял людей </a:t>
            </a:r>
            <a:r>
              <a:rPr lang="ru-RU" sz="48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8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 информационном </a:t>
            </a:r>
            <a:r>
              <a:rPr lang="ru-RU" sz="48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пространстве.</a:t>
            </a:r>
            <a:endParaRPr lang="en-US" sz="4800" b="1" i="1" spc="3" dirty="0">
              <a:solidFill>
                <a:srgbClr val="E20000"/>
              </a:solidFill>
              <a:latin typeface="Times New Roman" panose="02020603050405020304" pitchFamily="18" charset="0"/>
              <a:ea typeface="Times New Roman MT Bold Italics"/>
              <a:cs typeface="Times New Roman" panose="02020603050405020304" pitchFamily="18" charset="0"/>
              <a:sym typeface="Times New Roman MT Bold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78617"/>
            <a:ext cx="18288000" cy="2205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800"/>
              </a:lnSpc>
            </a:pPr>
            <a:r>
              <a:rPr lang="ru-RU" sz="9248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ВОЕННЫЕ ГОДЫ </a:t>
            </a:r>
          </a:p>
          <a:p>
            <a:pPr lvl="0" algn="ctr">
              <a:lnSpc>
                <a:spcPts val="8800"/>
              </a:lnSpc>
            </a:pPr>
            <a:r>
              <a:rPr lang="ru-RU" sz="66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(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1941–1945</a:t>
            </a:r>
            <a:r>
              <a:rPr lang="ru-RU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ГОДЫ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)</a:t>
            </a:r>
            <a:endParaRPr lang="en-US" sz="9248" b="1" i="1" spc="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10800" y="3467100"/>
            <a:ext cx="7848600" cy="5439376"/>
          </a:xfrm>
          <a:custGeom>
            <a:avLst/>
            <a:gdLst/>
            <a:ahLst/>
            <a:cxnLst/>
            <a:rect l="l" t="t" r="r" b="b"/>
            <a:pathLst>
              <a:path w="9344025" h="6982121">
                <a:moveTo>
                  <a:pt x="0" y="0"/>
                </a:moveTo>
                <a:lnTo>
                  <a:pt x="9344025" y="0"/>
                </a:lnTo>
                <a:lnTo>
                  <a:pt x="9344025" y="6982121"/>
                </a:lnTo>
                <a:lnTo>
                  <a:pt x="0" y="6982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2" r="-33993"/>
            </a:stretch>
          </a:blipFill>
        </p:spPr>
      </p:sp>
      <p:grpSp>
        <p:nvGrpSpPr>
          <p:cNvPr id="10" name="Группа 9"/>
          <p:cNvGrpSpPr/>
          <p:nvPr/>
        </p:nvGrpSpPr>
        <p:grpSpPr>
          <a:xfrm>
            <a:off x="1508911" y="2781776"/>
            <a:ext cx="8507924" cy="7505224"/>
            <a:chOff x="1474275" y="2591276"/>
            <a:chExt cx="8507924" cy="7505224"/>
          </a:xfrm>
        </p:grpSpPr>
        <p:grpSp>
          <p:nvGrpSpPr>
            <p:cNvPr id="5" name="Group 5"/>
            <p:cNvGrpSpPr/>
            <p:nvPr/>
          </p:nvGrpSpPr>
          <p:grpSpPr>
            <a:xfrm>
              <a:off x="1474275" y="2591276"/>
              <a:ext cx="8507924" cy="7505224"/>
              <a:chOff x="0" y="-38100"/>
              <a:chExt cx="2009996" cy="195918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09996" cy="1821625"/>
              </a:xfrm>
              <a:custGeom>
                <a:avLst/>
                <a:gdLst/>
                <a:ahLst/>
                <a:cxnLst/>
                <a:rect l="l" t="t" r="r" b="b"/>
                <a:pathLst>
                  <a:path w="2009996" h="1921083">
                    <a:moveTo>
                      <a:pt x="51737" y="0"/>
                    </a:moveTo>
                    <a:lnTo>
                      <a:pt x="1958259" y="0"/>
                    </a:lnTo>
                    <a:cubicBezTo>
                      <a:pt x="1986832" y="0"/>
                      <a:pt x="2009996" y="23163"/>
                      <a:pt x="2009996" y="51737"/>
                    </a:cubicBezTo>
                    <a:lnTo>
                      <a:pt x="2009996" y="1869346"/>
                    </a:lnTo>
                    <a:cubicBezTo>
                      <a:pt x="2009996" y="1897919"/>
                      <a:pt x="1986832" y="1921083"/>
                      <a:pt x="1958259" y="1921083"/>
                    </a:cubicBezTo>
                    <a:lnTo>
                      <a:pt x="51737" y="1921083"/>
                    </a:lnTo>
                    <a:cubicBezTo>
                      <a:pt x="38015" y="1921083"/>
                      <a:pt x="24856" y="1915632"/>
                      <a:pt x="15153" y="1905929"/>
                    </a:cubicBezTo>
                    <a:cubicBezTo>
                      <a:pt x="5451" y="1896227"/>
                      <a:pt x="0" y="1883067"/>
                      <a:pt x="0" y="1869346"/>
                    </a:cubicBezTo>
                    <a:lnTo>
                      <a:pt x="0" y="51737"/>
                    </a:lnTo>
                    <a:cubicBezTo>
                      <a:pt x="0" y="23163"/>
                      <a:pt x="23163" y="0"/>
                      <a:pt x="51737" y="0"/>
                    </a:cubicBezTo>
                    <a:close/>
                  </a:path>
                </a:pathLst>
              </a:custGeom>
              <a:solidFill>
                <a:srgbClr val="FFFFFF">
                  <a:alpha val="84706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009996" cy="1959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734550" y="2840822"/>
              <a:ext cx="7987373" cy="6771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773"/>
                </a:lnSpc>
              </a:pPr>
              <a:r>
                <a:rPr lang="ru-RU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Когда началась </a:t>
              </a:r>
              <a:r>
                <a:rPr lang="ru-RU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В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елик</a:t>
              </a:r>
              <a:r>
                <a:rPr lang="ru-RU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ая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  <a:r>
                <a:rPr lang="ru-RU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О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течественн</a:t>
              </a:r>
              <a:r>
                <a:rPr lang="ru-RU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ая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войн</a:t>
              </a:r>
              <a:r>
                <a:rPr lang="ru-RU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а,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радио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не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  <a:r>
                <a:rPr lang="en-US" sz="4000" b="1" i="1" spc="3" dirty="0" err="1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умолкло</a:t>
              </a:r>
              <a:r>
                <a:rPr lang="en-US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.</a:t>
              </a:r>
            </a:p>
            <a:p>
              <a:pPr algn="just">
                <a:lnSpc>
                  <a:spcPts val="4773"/>
                </a:lnSpc>
              </a:pPr>
              <a:r>
                <a:rPr lang="ru-RU" sz="4000" b="1" i="1" dirty="0" smtClean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 </a:t>
              </a:r>
              <a:r>
                <a:rPr lang="ru-RU" sz="4000" b="1" i="1" dirty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подпольных и полевых студий дикторы читали сводки, передавали письма и песни, поддерживающие бойцов и мирных жителей. </a:t>
              </a:r>
              <a:r>
                <a:rPr lang="ru-RU" sz="4000" b="1" i="1" spc="3" dirty="0" smtClean="0">
                  <a:solidFill>
                    <a:srgbClr val="E20000"/>
                  </a:solidFill>
                  <a:latin typeface="Times New Roman" panose="02020603050405020304" pitchFamily="18" charset="0"/>
                  <a:ea typeface="Times New Roman MT Bold Italics"/>
                  <a:cs typeface="Times New Roman" panose="02020603050405020304" pitchFamily="18" charset="0"/>
                  <a:sym typeface="Times New Roman MT Bold Italics"/>
                </a:rPr>
                <a:t> </a:t>
              </a:r>
            </a:p>
            <a:p>
              <a:pPr algn="just">
                <a:lnSpc>
                  <a:spcPts val="4773"/>
                </a:lnSpc>
              </a:pPr>
              <a:r>
                <a:rPr lang="ru-RU" sz="4000" b="1" i="1" dirty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Особенно запомнился день 3 июля 1944 </a:t>
              </a:r>
              <a:r>
                <a:rPr lang="ru-RU" sz="4000" b="1" i="1" dirty="0" smtClean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года, </a:t>
              </a:r>
              <a:r>
                <a:rPr lang="ru-RU" sz="4000" b="1" i="1" dirty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когда в эфире впервые прозвучало: «Минск </a:t>
              </a:r>
              <a:r>
                <a:rPr lang="ru-RU" sz="4000" b="1" i="1" dirty="0" smtClean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освобождён</a:t>
              </a:r>
              <a:r>
                <a:rPr lang="ru-RU" sz="4000" b="1" i="1" dirty="0">
                  <a:solidFill>
                    <a:srgbClr val="E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!»</a:t>
              </a:r>
              <a:endParaRPr lang="en-US" sz="4000" b="1" i="1" spc="3" dirty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2298" y="2777417"/>
            <a:ext cx="9079502" cy="7319083"/>
            <a:chOff x="0" y="0"/>
            <a:chExt cx="2009996" cy="16037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9996" cy="1603779"/>
            </a:xfrm>
            <a:custGeom>
              <a:avLst/>
              <a:gdLst/>
              <a:ahLst/>
              <a:cxnLst/>
              <a:rect l="l" t="t" r="r" b="b"/>
              <a:pathLst>
                <a:path w="2009996" h="1603779">
                  <a:moveTo>
                    <a:pt x="51737" y="0"/>
                  </a:moveTo>
                  <a:lnTo>
                    <a:pt x="1958259" y="0"/>
                  </a:lnTo>
                  <a:cubicBezTo>
                    <a:pt x="1986832" y="0"/>
                    <a:pt x="2009996" y="23163"/>
                    <a:pt x="2009996" y="51737"/>
                  </a:cubicBezTo>
                  <a:lnTo>
                    <a:pt x="2009996" y="1552042"/>
                  </a:lnTo>
                  <a:cubicBezTo>
                    <a:pt x="2009996" y="1565764"/>
                    <a:pt x="2004545" y="1578923"/>
                    <a:pt x="1994842" y="1588626"/>
                  </a:cubicBezTo>
                  <a:cubicBezTo>
                    <a:pt x="1985140" y="1598328"/>
                    <a:pt x="1971981" y="1603779"/>
                    <a:pt x="1958259" y="1603779"/>
                  </a:cubicBezTo>
                  <a:lnTo>
                    <a:pt x="51737" y="1603779"/>
                  </a:lnTo>
                  <a:cubicBezTo>
                    <a:pt x="23163" y="1603779"/>
                    <a:pt x="0" y="1580616"/>
                    <a:pt x="0" y="1552042"/>
                  </a:cubicBezTo>
                  <a:lnTo>
                    <a:pt x="0" y="51737"/>
                  </a:lnTo>
                  <a:cubicBezTo>
                    <a:pt x="0" y="23163"/>
                    <a:pt x="23163" y="0"/>
                    <a:pt x="5173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9996" cy="1641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44200" y="3270595"/>
            <a:ext cx="7244232" cy="4958330"/>
          </a:xfrm>
          <a:custGeom>
            <a:avLst/>
            <a:gdLst/>
            <a:ahLst/>
            <a:cxnLst/>
            <a:rect l="l" t="t" r="r" b="b"/>
            <a:pathLst>
              <a:path w="8757378" h="5851658">
                <a:moveTo>
                  <a:pt x="0" y="0"/>
                </a:moveTo>
                <a:lnTo>
                  <a:pt x="8757378" y="0"/>
                </a:lnTo>
                <a:lnTo>
                  <a:pt x="8757378" y="5851659"/>
                </a:lnTo>
                <a:lnTo>
                  <a:pt x="0" y="5851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78" r="-417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32449" y="2795375"/>
            <a:ext cx="8839200" cy="7335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После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П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обеды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радио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снова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вошло </a:t>
            </a:r>
            <a:b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</a:b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в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кажд</a:t>
            </a:r>
            <a:r>
              <a:rPr lang="ru-RU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ый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дом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.</a:t>
            </a:r>
            <a:endParaRPr lang="en-US" sz="3900" b="1" i="1" spc="3" dirty="0" smtClean="0">
              <a:solidFill>
                <a:srgbClr val="E20000"/>
              </a:solidFill>
              <a:latin typeface="Times New Roman" panose="02020603050405020304" pitchFamily="18" charset="0"/>
              <a:ea typeface="Times New Roman MT Bold Italics"/>
              <a:cs typeface="Times New Roman" panose="02020603050405020304" pitchFamily="18" charset="0"/>
              <a:sym typeface="Times New Roman MT Bold Italics"/>
            </a:endParaRPr>
          </a:p>
          <a:p>
            <a:pPr algn="just">
              <a:lnSpc>
                <a:spcPts val="4400"/>
              </a:lnSpc>
            </a:pPr>
            <a:r>
              <a:rPr lang="ru-RU" sz="39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передачах рассказывалось </a:t>
            </a: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9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восстановлении городов, научных </a:t>
            </a: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культурных </a:t>
            </a:r>
            <a:r>
              <a:rPr lang="ru-RU" sz="39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достижениях. </a:t>
            </a: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оявились </a:t>
            </a:r>
            <a:r>
              <a:rPr lang="ru-RU" sz="39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жанры: радиорепортаж, радиоочерк, </a:t>
            </a:r>
            <a:r>
              <a:rPr lang="ru-RU" sz="39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радиокомментарий, начал развиваться радиотеатр.</a:t>
            </a:r>
          </a:p>
          <a:p>
            <a:pPr algn="just">
              <a:lnSpc>
                <a:spcPts val="4400"/>
              </a:lnSpc>
            </a:pP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1 января 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1956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год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а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начал работу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первый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ru-RU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Б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елорусский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телецентр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.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А в 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1960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год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у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завершена</a:t>
            </a:r>
            <a:r>
              <a:rPr lang="ru-RU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полная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радиофикация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3900" b="1" i="1" spc="3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страны</a:t>
            </a:r>
            <a:r>
              <a:rPr lang="en-US" sz="3900" b="1" i="1" spc="3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.</a:t>
            </a:r>
            <a:endParaRPr lang="en-US" sz="3900" b="1" i="1" spc="3" dirty="0">
              <a:solidFill>
                <a:srgbClr val="E20000"/>
              </a:solidFill>
              <a:latin typeface="Times New Roman" panose="02020603050405020304" pitchFamily="18" charset="0"/>
              <a:ea typeface="Times New Roman MT Bold Italics"/>
              <a:cs typeface="Times New Roman" panose="02020603050405020304" pitchFamily="18" charset="0"/>
              <a:sym typeface="Times New Roman MT Bold Italics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0" y="369281"/>
            <a:ext cx="182880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800"/>
              </a:lnSpc>
            </a:pPr>
            <a:r>
              <a:rPr lang="ru-RU" sz="8800" b="1" i="1" spc="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ПОСЛЕВОЕННОЕ ВРЕМЯ</a:t>
            </a:r>
          </a:p>
          <a:p>
            <a:pPr algn="ctr">
              <a:lnSpc>
                <a:spcPts val="8800"/>
              </a:lnSpc>
            </a:pPr>
            <a:r>
              <a:rPr lang="en-US" sz="66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(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1950–1989</a:t>
            </a:r>
            <a:r>
              <a:rPr lang="ru-RU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ru-RU" sz="54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ГОДЫ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)</a:t>
            </a:r>
            <a:endParaRPr lang="en-US" sz="9248" b="1" i="1" spc="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2298" y="3234177"/>
            <a:ext cx="15967866" cy="6620577"/>
            <a:chOff x="0" y="0"/>
            <a:chExt cx="4205528" cy="186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529" cy="1863990"/>
            </a:xfrm>
            <a:custGeom>
              <a:avLst/>
              <a:gdLst/>
              <a:ahLst/>
              <a:cxnLst/>
              <a:rect l="l" t="t" r="r" b="b"/>
              <a:pathLst>
                <a:path w="4205529" h="1863990">
                  <a:moveTo>
                    <a:pt x="24727" y="0"/>
                  </a:moveTo>
                  <a:lnTo>
                    <a:pt x="4180801" y="0"/>
                  </a:lnTo>
                  <a:cubicBezTo>
                    <a:pt x="4194458" y="0"/>
                    <a:pt x="4205529" y="11071"/>
                    <a:pt x="4205529" y="24727"/>
                  </a:cubicBezTo>
                  <a:lnTo>
                    <a:pt x="4205529" y="1839263"/>
                  </a:lnTo>
                  <a:cubicBezTo>
                    <a:pt x="4205529" y="1845821"/>
                    <a:pt x="4202923" y="1852111"/>
                    <a:pt x="4198286" y="1856748"/>
                  </a:cubicBezTo>
                  <a:cubicBezTo>
                    <a:pt x="4193649" y="1861385"/>
                    <a:pt x="4187360" y="1863990"/>
                    <a:pt x="4180801" y="1863990"/>
                  </a:cubicBezTo>
                  <a:lnTo>
                    <a:pt x="24727" y="1863990"/>
                  </a:lnTo>
                  <a:cubicBezTo>
                    <a:pt x="18169" y="1863990"/>
                    <a:pt x="11880" y="1861385"/>
                    <a:pt x="7242" y="1856748"/>
                  </a:cubicBezTo>
                  <a:cubicBezTo>
                    <a:pt x="2605" y="1852111"/>
                    <a:pt x="0" y="1845821"/>
                    <a:pt x="0" y="1839263"/>
                  </a:cubicBezTo>
                  <a:lnTo>
                    <a:pt x="0" y="24727"/>
                  </a:lnTo>
                  <a:cubicBezTo>
                    <a:pt x="0" y="18169"/>
                    <a:pt x="2605" y="11880"/>
                    <a:pt x="7242" y="7242"/>
                  </a:cubicBezTo>
                  <a:cubicBezTo>
                    <a:pt x="11880" y="2605"/>
                    <a:pt x="18169" y="0"/>
                    <a:pt x="2472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528" cy="190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890342" y="7381343"/>
            <a:ext cx="3605889" cy="2279655"/>
          </a:xfrm>
          <a:custGeom>
            <a:avLst/>
            <a:gdLst/>
            <a:ahLst/>
            <a:cxnLst/>
            <a:rect l="l" t="t" r="r" b="b"/>
            <a:pathLst>
              <a:path w="3605889" h="2279655">
                <a:moveTo>
                  <a:pt x="0" y="0"/>
                </a:moveTo>
                <a:lnTo>
                  <a:pt x="3605889" y="0"/>
                </a:lnTo>
                <a:lnTo>
                  <a:pt x="3605889" y="2279655"/>
                </a:lnTo>
                <a:lnTo>
                  <a:pt x="0" y="2279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96231" y="6977121"/>
            <a:ext cx="3730708" cy="2715249"/>
          </a:xfrm>
          <a:custGeom>
            <a:avLst/>
            <a:gdLst/>
            <a:ahLst/>
            <a:cxnLst/>
            <a:rect l="l" t="t" r="r" b="b"/>
            <a:pathLst>
              <a:path w="3730708" h="2715249">
                <a:moveTo>
                  <a:pt x="0" y="0"/>
                </a:moveTo>
                <a:lnTo>
                  <a:pt x="3730708" y="0"/>
                </a:lnTo>
                <a:lnTo>
                  <a:pt x="3730708" y="2715249"/>
                </a:lnTo>
                <a:lnTo>
                  <a:pt x="0" y="271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27753" y="7320021"/>
            <a:ext cx="3566032" cy="2005893"/>
          </a:xfrm>
          <a:custGeom>
            <a:avLst/>
            <a:gdLst/>
            <a:ahLst/>
            <a:cxnLst/>
            <a:rect l="l" t="t" r="r" b="b"/>
            <a:pathLst>
              <a:path w="3566032" h="2005893">
                <a:moveTo>
                  <a:pt x="0" y="0"/>
                </a:moveTo>
                <a:lnTo>
                  <a:pt x="3566033" y="0"/>
                </a:lnTo>
                <a:lnTo>
                  <a:pt x="3566033" y="2005893"/>
                </a:lnTo>
                <a:lnTo>
                  <a:pt x="0" y="2005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73135" y="7348447"/>
            <a:ext cx="3817207" cy="2252152"/>
          </a:xfrm>
          <a:custGeom>
            <a:avLst/>
            <a:gdLst/>
            <a:ahLst/>
            <a:cxnLst/>
            <a:rect l="l" t="t" r="r" b="b"/>
            <a:pathLst>
              <a:path w="3817207" h="2252152">
                <a:moveTo>
                  <a:pt x="0" y="0"/>
                </a:moveTo>
                <a:lnTo>
                  <a:pt x="3817207" y="0"/>
                </a:lnTo>
                <a:lnTo>
                  <a:pt x="3817207" y="2252152"/>
                </a:lnTo>
                <a:lnTo>
                  <a:pt x="0" y="2252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2212" y="190500"/>
            <a:ext cx="17043575" cy="270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СОВРЕМЕННЫЙ ЭТАП </a:t>
            </a:r>
            <a:r>
              <a:rPr lang="en-US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БЕЛ</a:t>
            </a: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</a:t>
            </a:r>
            <a:r>
              <a:rPr lang="en-US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РУС</a:t>
            </a: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СКОГО РАДИО</a:t>
            </a:r>
          </a:p>
          <a:p>
            <a:pPr lvl="0" algn="ctr">
              <a:lnSpc>
                <a:spcPts val="7000"/>
              </a:lnSpc>
            </a:pPr>
            <a:r>
              <a:rPr lang="en-US" sz="66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(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1990–2025</a:t>
            </a:r>
            <a:r>
              <a:rPr lang="ru-RU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ru-RU" sz="54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ГОДЫ</a:t>
            </a:r>
            <a:r>
              <a:rPr lang="en-US" sz="6600" b="1" i="1" spc="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)</a:t>
            </a:r>
            <a:endParaRPr lang="en-US" sz="6600" b="1" i="1" spc="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73135" y="3412257"/>
            <a:ext cx="14767067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17"/>
              </a:lnSpc>
            </a:pP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 В 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1990–2000-е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годы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создаются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новые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станции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:</a:t>
            </a:r>
          </a:p>
          <a:p>
            <a:pPr marL="906778" lvl="1" indent="-453389" algn="just">
              <a:lnSpc>
                <a:spcPts val="5417"/>
              </a:lnSpc>
              <a:buFont typeface="Arial"/>
              <a:buChar char="•"/>
            </a:pP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«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Беларусь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» — 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главный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информационный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канал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страны;</a:t>
            </a:r>
            <a:endParaRPr lang="en-US" sz="4199" b="1" i="1" spc="4" dirty="0">
              <a:solidFill>
                <a:srgbClr val="E20000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  <a:p>
            <a:pPr marL="906778" lvl="1" indent="-453389" algn="just">
              <a:lnSpc>
                <a:spcPts val="5417"/>
              </a:lnSpc>
              <a:buFont typeface="Arial"/>
              <a:buChar char="•"/>
            </a:pP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«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Сталіца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» — 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голос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Минска</a:t>
            </a:r>
            <a:r>
              <a:rPr lang="ru-RU" sz="4199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;</a:t>
            </a:r>
            <a:endParaRPr lang="en-US" sz="4199" spc="4" dirty="0">
              <a:solidFill>
                <a:srgbClr val="E20000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  <a:p>
            <a:pPr marL="906778" lvl="1" indent="-453389" algn="just">
              <a:lnSpc>
                <a:spcPts val="5417"/>
              </a:lnSpc>
              <a:buFont typeface="Arial"/>
              <a:buChar char="•"/>
            </a:pP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«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Культура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» — 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новости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искусств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а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и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литерату</a:t>
            </a:r>
            <a:r>
              <a:rPr lang="ru-RU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ры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;</a:t>
            </a:r>
            <a:endParaRPr lang="en-US" sz="4199" b="1" i="1" spc="4" dirty="0">
              <a:solidFill>
                <a:srgbClr val="E20000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  <a:p>
            <a:pPr marL="906778" lvl="1" indent="-453389" algn="just">
              <a:lnSpc>
                <a:spcPts val="5417"/>
              </a:lnSpc>
              <a:buFont typeface="Arial"/>
              <a:buChar char="•"/>
            </a:pP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«</a:t>
            </a:r>
            <a:r>
              <a:rPr lang="en-US" sz="4199" b="1" i="1" spc="4" dirty="0" err="1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Радиус</a:t>
            </a:r>
            <a:r>
              <a:rPr lang="en-US" sz="4199" b="1" i="1" spc="4" dirty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-FM» —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музыка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и </a:t>
            </a:r>
            <a:r>
              <a:rPr lang="en-US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молодёжн</a:t>
            </a:r>
            <a:r>
              <a:rPr lang="ru-RU" sz="4199" b="1" i="1" spc="4" dirty="0" err="1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ые</a:t>
            </a:r>
            <a:r>
              <a:rPr lang="ru-RU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новости</a:t>
            </a:r>
            <a:r>
              <a:rPr lang="en-US" sz="4199" b="1" i="1" spc="4" dirty="0" smtClean="0">
                <a:solidFill>
                  <a:srgbClr val="E20000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.</a:t>
            </a:r>
            <a:endParaRPr lang="en-US" sz="4199" b="1" i="1" spc="4" dirty="0">
              <a:solidFill>
                <a:srgbClr val="E20000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2298" y="2360651"/>
            <a:ext cx="16394702" cy="7494104"/>
            <a:chOff x="0" y="0"/>
            <a:chExt cx="4205528" cy="21191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529" cy="2119120"/>
            </a:xfrm>
            <a:custGeom>
              <a:avLst/>
              <a:gdLst/>
              <a:ahLst/>
              <a:cxnLst/>
              <a:rect l="l" t="t" r="r" b="b"/>
              <a:pathLst>
                <a:path w="4205529" h="2119120">
                  <a:moveTo>
                    <a:pt x="24727" y="0"/>
                  </a:moveTo>
                  <a:lnTo>
                    <a:pt x="4180801" y="0"/>
                  </a:lnTo>
                  <a:cubicBezTo>
                    <a:pt x="4194458" y="0"/>
                    <a:pt x="4205529" y="11071"/>
                    <a:pt x="4205529" y="24727"/>
                  </a:cubicBezTo>
                  <a:lnTo>
                    <a:pt x="4205529" y="2094393"/>
                  </a:lnTo>
                  <a:cubicBezTo>
                    <a:pt x="4205529" y="2108049"/>
                    <a:pt x="4194458" y="2119120"/>
                    <a:pt x="4180801" y="2119120"/>
                  </a:cubicBezTo>
                  <a:lnTo>
                    <a:pt x="24727" y="2119120"/>
                  </a:lnTo>
                  <a:cubicBezTo>
                    <a:pt x="18169" y="2119120"/>
                    <a:pt x="11880" y="2116515"/>
                    <a:pt x="7242" y="2111877"/>
                  </a:cubicBezTo>
                  <a:cubicBezTo>
                    <a:pt x="2605" y="2107240"/>
                    <a:pt x="0" y="2100951"/>
                    <a:pt x="0" y="2094393"/>
                  </a:cubicBezTo>
                  <a:lnTo>
                    <a:pt x="0" y="24727"/>
                  </a:lnTo>
                  <a:cubicBezTo>
                    <a:pt x="0" y="18169"/>
                    <a:pt x="2605" y="11880"/>
                    <a:pt x="7242" y="7242"/>
                  </a:cubicBezTo>
                  <a:cubicBezTo>
                    <a:pt x="11880" y="2605"/>
                    <a:pt x="18169" y="0"/>
                    <a:pt x="2472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528" cy="2157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49121" y="6733842"/>
            <a:ext cx="5217649" cy="2934927"/>
          </a:xfrm>
          <a:custGeom>
            <a:avLst/>
            <a:gdLst/>
            <a:ahLst/>
            <a:cxnLst/>
            <a:rect l="l" t="t" r="r" b="b"/>
            <a:pathLst>
              <a:path w="5217649" h="2934927">
                <a:moveTo>
                  <a:pt x="0" y="0"/>
                </a:moveTo>
                <a:lnTo>
                  <a:pt x="5217649" y="0"/>
                </a:lnTo>
                <a:lnTo>
                  <a:pt x="5217649" y="2934927"/>
                </a:lnTo>
                <a:lnTo>
                  <a:pt x="0" y="293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28670" y="6332348"/>
            <a:ext cx="5052041" cy="2841773"/>
          </a:xfrm>
          <a:custGeom>
            <a:avLst/>
            <a:gdLst/>
            <a:ahLst/>
            <a:cxnLst/>
            <a:rect l="l" t="t" r="r" b="b"/>
            <a:pathLst>
              <a:path w="5052041" h="2841773">
                <a:moveTo>
                  <a:pt x="0" y="0"/>
                </a:moveTo>
                <a:lnTo>
                  <a:pt x="5052040" y="0"/>
                </a:lnTo>
                <a:lnTo>
                  <a:pt x="5052040" y="2841772"/>
                </a:lnTo>
                <a:lnTo>
                  <a:pt x="0" y="284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11781988" y="6583216"/>
            <a:ext cx="5477313" cy="3085553"/>
          </a:xfrm>
          <a:custGeom>
            <a:avLst/>
            <a:gdLst/>
            <a:ahLst/>
            <a:cxnLst/>
            <a:rect l="l" t="t" r="r" b="b"/>
            <a:pathLst>
              <a:path w="5477313" h="3085553">
                <a:moveTo>
                  <a:pt x="0" y="0"/>
                </a:moveTo>
                <a:lnTo>
                  <a:pt x="5477313" y="0"/>
                </a:lnTo>
                <a:lnTo>
                  <a:pt x="5477313" y="3085553"/>
                </a:lnTo>
                <a:lnTo>
                  <a:pt x="0" y="30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622211" y="190500"/>
            <a:ext cx="1704357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7093" b="1" i="1" spc="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ОТ </a:t>
            </a: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ПЕРВО	Й </a:t>
            </a:r>
            <a:r>
              <a:rPr lang="en-US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ИСКРЫ </a:t>
            </a: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/>
            </a:r>
            <a:b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</a:br>
            <a:r>
              <a:rPr lang="ru-RU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ДО </a:t>
            </a:r>
            <a:r>
              <a:rPr lang="en-US" sz="7093" b="1" i="1" spc="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ЦИФРОВОЙ ВОЛН</a:t>
            </a:r>
            <a:r>
              <a:rPr lang="ru-RU" sz="7093" b="1" i="1" spc="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Ы</a:t>
            </a:r>
            <a:endParaRPr lang="en-US" sz="7093" b="1" i="1" spc="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39697" y="2463649"/>
            <a:ext cx="15701509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4200" b="1" i="1" spc="4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Радио</a:t>
            </a:r>
            <a:r>
              <a:rPr lang="en-US" sz="4200" b="1" i="1" spc="4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4200" b="1" i="1" spc="4" dirty="0" err="1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звучит</a:t>
            </a:r>
            <a:r>
              <a:rPr lang="en-US" sz="4200" b="1" i="1" spc="4" dirty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в </a:t>
            </a:r>
            <a:r>
              <a:rPr lang="en-US" sz="4200" b="1" i="1" spc="4" dirty="0" err="1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эфире</a:t>
            </a:r>
            <a:r>
              <a:rPr lang="en-US" sz="4200" b="1" i="1" spc="4" dirty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, </a:t>
            </a:r>
            <a:r>
              <a:rPr lang="en-US" sz="4200" b="1" i="1" spc="4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интернете</a:t>
            </a:r>
            <a:r>
              <a:rPr lang="en-US" sz="4200" b="1" i="1" spc="4" dirty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, </a:t>
            </a:r>
            <a:r>
              <a:rPr lang="en-US" sz="4200" b="1" i="1" spc="4" dirty="0" err="1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телефоне</a:t>
            </a:r>
            <a:r>
              <a:rPr lang="ru-RU" sz="4200" b="1" i="1" spc="4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и</a:t>
            </a:r>
            <a:r>
              <a:rPr lang="en-US" sz="4200" b="1" i="1" spc="4" dirty="0" smtClean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 </a:t>
            </a:r>
            <a:r>
              <a:rPr lang="en-US" sz="4200" b="1" i="1" spc="4" dirty="0" err="1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машине</a:t>
            </a:r>
            <a:r>
              <a:rPr lang="en-US" sz="4200" b="1" i="1" spc="4" dirty="0">
                <a:solidFill>
                  <a:srgbClr val="E20000"/>
                </a:solidFill>
                <a:latin typeface="Times New Roman" panose="02020603050405020304" pitchFamily="18" charset="0"/>
                <a:ea typeface="Times New Roman MT Bold Italics"/>
                <a:cs typeface="Times New Roman" panose="02020603050405020304" pitchFamily="18" charset="0"/>
                <a:sym typeface="Times New Roman MT Bold Italics"/>
              </a:rPr>
              <a:t>.</a:t>
            </a:r>
          </a:p>
          <a:p>
            <a:pPr algn="just">
              <a:lnSpc>
                <a:spcPts val="5000"/>
              </a:lnSpc>
            </a:pPr>
            <a:r>
              <a:rPr lang="ru-RU" sz="42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</a:t>
            </a:r>
            <a:r>
              <a:rPr lang="ru-RU" sz="42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верным своему предназначению — рассказывать </a:t>
            </a:r>
            <a:r>
              <a:rPr lang="ru-RU" sz="42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42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Беларуси и ее людях. </a:t>
            </a:r>
            <a:endParaRPr lang="ru-RU" sz="4200" b="1" i="1" dirty="0" smtClean="0">
              <a:solidFill>
                <a:srgbClr val="E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000"/>
              </a:lnSpc>
            </a:pPr>
            <a:r>
              <a:rPr lang="ru-RU" sz="4200" b="1" i="1" dirty="0" smtClean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200" b="1" i="1" dirty="0">
                <a:solidFill>
                  <a:srgbClr val="E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лет радио прошло огромный путь — от искры передатчика до цифровой волны. Но его главная миссия осталась прежней — быть голосом страны и соединять поколения.</a:t>
            </a:r>
            <a:endParaRPr lang="en-US" sz="4200" b="1" i="1" spc="4" dirty="0">
              <a:solidFill>
                <a:srgbClr val="E20000"/>
              </a:solidFill>
              <a:latin typeface="Times New Roman" panose="02020603050405020304" pitchFamily="18" charset="0"/>
              <a:ea typeface="Times New Roman MT Bold Italics"/>
              <a:cs typeface="Times New Roman" panose="02020603050405020304" pitchFamily="18" charset="0"/>
              <a:sym typeface="Times New Roman MT 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8" b="-14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2298" y="1808722"/>
            <a:ext cx="15967866" cy="8046033"/>
            <a:chOff x="0" y="0"/>
            <a:chExt cx="4205528" cy="21191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529" cy="2119120"/>
            </a:xfrm>
            <a:custGeom>
              <a:avLst/>
              <a:gdLst/>
              <a:ahLst/>
              <a:cxnLst/>
              <a:rect l="l" t="t" r="r" b="b"/>
              <a:pathLst>
                <a:path w="4205529" h="2119120">
                  <a:moveTo>
                    <a:pt x="24727" y="0"/>
                  </a:moveTo>
                  <a:lnTo>
                    <a:pt x="4180801" y="0"/>
                  </a:lnTo>
                  <a:cubicBezTo>
                    <a:pt x="4194458" y="0"/>
                    <a:pt x="4205529" y="11071"/>
                    <a:pt x="4205529" y="24727"/>
                  </a:cubicBezTo>
                  <a:lnTo>
                    <a:pt x="4205529" y="2094393"/>
                  </a:lnTo>
                  <a:cubicBezTo>
                    <a:pt x="4205529" y="2108049"/>
                    <a:pt x="4194458" y="2119120"/>
                    <a:pt x="4180801" y="2119120"/>
                  </a:cubicBezTo>
                  <a:lnTo>
                    <a:pt x="24727" y="2119120"/>
                  </a:lnTo>
                  <a:cubicBezTo>
                    <a:pt x="18169" y="2119120"/>
                    <a:pt x="11880" y="2116515"/>
                    <a:pt x="7242" y="2111877"/>
                  </a:cubicBezTo>
                  <a:cubicBezTo>
                    <a:pt x="2605" y="2107240"/>
                    <a:pt x="0" y="2100951"/>
                    <a:pt x="0" y="2094393"/>
                  </a:cubicBezTo>
                  <a:lnTo>
                    <a:pt x="0" y="24727"/>
                  </a:lnTo>
                  <a:cubicBezTo>
                    <a:pt x="0" y="18169"/>
                    <a:pt x="2605" y="11880"/>
                    <a:pt x="7242" y="7242"/>
                  </a:cubicBezTo>
                  <a:cubicBezTo>
                    <a:pt x="11880" y="2605"/>
                    <a:pt x="18169" y="0"/>
                    <a:pt x="2472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528" cy="2157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" y="419100"/>
            <a:ext cx="18287999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7093" b="1" i="1" spc="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100 ЛЕТ БЕЛОРУССКОМУ РАДИО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4924" y="2216048"/>
            <a:ext cx="14755237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49"/>
              </a:lnSpc>
            </a:pP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От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первой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искры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— </a:t>
            </a:r>
            <a:r>
              <a:rPr lang="ru-RU" sz="5400" b="1" i="1" spc="5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до</a:t>
            </a:r>
            <a:r>
              <a:rPr lang="en-US" sz="5400" b="1" i="1" spc="5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цифровой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волн</a:t>
            </a:r>
            <a:r>
              <a:rPr lang="ru-RU" sz="5400" b="1" i="1" spc="5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ы</a:t>
            </a:r>
            <a:r>
              <a:rPr lang="en-US" sz="5400" b="1" i="1" spc="5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.</a:t>
            </a:r>
            <a:endParaRPr lang="en-US" sz="5400" b="1" i="1" spc="5" dirty="0">
              <a:solidFill>
                <a:srgbClr val="FF3131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  <a:p>
            <a:pPr algn="just">
              <a:lnSpc>
                <a:spcPts val="6549"/>
              </a:lnSpc>
            </a:pP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От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лампового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приёмника</a:t>
            </a:r>
            <a:r>
              <a:rPr lang="en-US" sz="5400" b="1" i="1" spc="5" dirty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— к </a:t>
            </a:r>
            <a:r>
              <a:rPr lang="en-US" sz="5400" b="1" i="1" spc="5" dirty="0" err="1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онлайн-эфиру</a:t>
            </a:r>
            <a:r>
              <a:rPr lang="en-US" sz="5400" b="1" i="1" spc="5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.</a:t>
            </a:r>
            <a:endParaRPr lang="en-US" sz="5400" b="1" i="1" spc="5" dirty="0">
              <a:solidFill>
                <a:srgbClr val="FF3131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76785" y="4305300"/>
            <a:ext cx="14503377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90"/>
              </a:lnSpc>
            </a:pPr>
            <a:r>
              <a:rPr lang="en-US" sz="6600" b="1" i="1" spc="7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РАДИО </a:t>
            </a:r>
            <a:r>
              <a:rPr lang="en-US" sz="6600" b="1" i="1" spc="7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— ЭТО ГОЛОС БЕЛАРУСИ, </a:t>
            </a:r>
          </a:p>
          <a:p>
            <a:pPr algn="just">
              <a:lnSpc>
                <a:spcPts val="9290"/>
              </a:lnSpc>
            </a:pPr>
            <a:r>
              <a:rPr lang="en-US" sz="6600" b="1" i="1" spc="7" dirty="0" smtClean="0">
                <a:solidFill>
                  <a:srgbClr val="FF3131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ЗВУЧАЩИЙ СКВОЗЬ ВРЕМЯ.</a:t>
            </a:r>
            <a:endParaRPr lang="en-US" sz="6600" b="1" i="1" spc="7" dirty="0">
              <a:solidFill>
                <a:srgbClr val="FF3131"/>
              </a:solidFill>
              <a:latin typeface="Times New Roman MT Bold Italics"/>
              <a:ea typeface="Times New Roman MT Bold Italics"/>
              <a:cs typeface="Times New Roman MT Bold Italics"/>
              <a:sym typeface="Times New Roman MT Bold Itali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175159" y="6216469"/>
            <a:ext cx="3490629" cy="3765897"/>
            <a:chOff x="0" y="0"/>
            <a:chExt cx="4654172" cy="5021196"/>
          </a:xfrm>
        </p:grpSpPr>
        <p:sp>
          <p:nvSpPr>
            <p:cNvPr id="10" name="Freeform 10" descr="Upscale Image"/>
            <p:cNvSpPr/>
            <p:nvPr/>
          </p:nvSpPr>
          <p:spPr>
            <a:xfrm>
              <a:off x="0" y="0"/>
              <a:ext cx="4654172" cy="5021196"/>
            </a:xfrm>
            <a:custGeom>
              <a:avLst/>
              <a:gdLst/>
              <a:ahLst/>
              <a:cxnLst/>
              <a:rect l="l" t="t" r="r" b="b"/>
              <a:pathLst>
                <a:path w="4654172" h="5021196">
                  <a:moveTo>
                    <a:pt x="0" y="0"/>
                  </a:moveTo>
                  <a:lnTo>
                    <a:pt x="4654172" y="0"/>
                  </a:lnTo>
                  <a:lnTo>
                    <a:pt x="4654172" y="5021196"/>
                  </a:lnTo>
                  <a:lnTo>
                    <a:pt x="0" y="5021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500" r="-24593" b="-27072"/>
              </a:stretch>
            </a:blipFill>
          </p:spPr>
        </p:sp>
        <p:sp>
          <p:nvSpPr>
            <p:cNvPr id="11" name="Freeform 11" descr="Upscale Image"/>
            <p:cNvSpPr/>
            <p:nvPr/>
          </p:nvSpPr>
          <p:spPr>
            <a:xfrm>
              <a:off x="0" y="85098"/>
              <a:ext cx="4441865" cy="4792147"/>
            </a:xfrm>
            <a:custGeom>
              <a:avLst/>
              <a:gdLst/>
              <a:ahLst/>
              <a:cxnLst/>
              <a:rect l="l" t="t" r="r" b="b"/>
              <a:pathLst>
                <a:path w="4441865" h="4792147">
                  <a:moveTo>
                    <a:pt x="0" y="0"/>
                  </a:moveTo>
                  <a:lnTo>
                    <a:pt x="4441865" y="0"/>
                  </a:lnTo>
                  <a:lnTo>
                    <a:pt x="4441865" y="4792147"/>
                  </a:lnTo>
                  <a:lnTo>
                    <a:pt x="0" y="479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500" r="-24593" b="-2707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3499" y="247359"/>
            <a:ext cx="5162852" cy="11168758"/>
          </a:xfrm>
          <a:custGeom>
            <a:avLst/>
            <a:gdLst/>
            <a:ahLst/>
            <a:cxnLst/>
            <a:rect l="l" t="t" r="r" b="b"/>
            <a:pathLst>
              <a:path w="5162852" h="11168758">
                <a:moveTo>
                  <a:pt x="5162852" y="0"/>
                </a:moveTo>
                <a:lnTo>
                  <a:pt x="0" y="0"/>
                </a:lnTo>
                <a:lnTo>
                  <a:pt x="0" y="11168758"/>
                </a:lnTo>
                <a:lnTo>
                  <a:pt x="5162852" y="11168758"/>
                </a:lnTo>
                <a:lnTo>
                  <a:pt x="5162852" y="0"/>
                </a:lnTo>
                <a:close/>
              </a:path>
            </a:pathLst>
          </a:custGeom>
          <a:blipFill>
            <a:blip r:embed="rId5"/>
            <a:stretch>
              <a:fillRect r="-4412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6786" y="6907350"/>
            <a:ext cx="2641184" cy="2947404"/>
          </a:xfrm>
          <a:custGeom>
            <a:avLst/>
            <a:gdLst/>
            <a:ahLst/>
            <a:cxnLst/>
            <a:rect l="l" t="t" r="r" b="b"/>
            <a:pathLst>
              <a:path w="2641184" h="2947404">
                <a:moveTo>
                  <a:pt x="2641184" y="0"/>
                </a:moveTo>
                <a:lnTo>
                  <a:pt x="0" y="0"/>
                </a:lnTo>
                <a:lnTo>
                  <a:pt x="0" y="2947404"/>
                </a:lnTo>
                <a:lnTo>
                  <a:pt x="2641184" y="2947404"/>
                </a:lnTo>
                <a:lnTo>
                  <a:pt x="2641184" y="0"/>
                </a:lnTo>
                <a:close/>
              </a:path>
            </a:pathLst>
          </a:custGeom>
          <a:blipFill>
            <a:blip r:embed="rId6"/>
            <a:stretch>
              <a:fillRect l="-24446" t="-5518" r="-66644" b="-65719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054490" y="6385168"/>
            <a:ext cx="5856408" cy="3901832"/>
          </a:xfrm>
          <a:custGeom>
            <a:avLst/>
            <a:gdLst/>
            <a:ahLst/>
            <a:cxnLst/>
            <a:rect l="l" t="t" r="r" b="b"/>
            <a:pathLst>
              <a:path w="5856408" h="3901832">
                <a:moveTo>
                  <a:pt x="5856408" y="0"/>
                </a:moveTo>
                <a:lnTo>
                  <a:pt x="0" y="0"/>
                </a:lnTo>
                <a:lnTo>
                  <a:pt x="0" y="3901832"/>
                </a:lnTo>
                <a:lnTo>
                  <a:pt x="5856408" y="3901832"/>
                </a:lnTo>
                <a:lnTo>
                  <a:pt x="585640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043751" y="7181142"/>
            <a:ext cx="2454573" cy="2801225"/>
          </a:xfrm>
          <a:custGeom>
            <a:avLst/>
            <a:gdLst/>
            <a:ahLst/>
            <a:cxnLst/>
            <a:rect l="l" t="t" r="r" b="b"/>
            <a:pathLst>
              <a:path w="2454573" h="2801225">
                <a:moveTo>
                  <a:pt x="2454573" y="0"/>
                </a:moveTo>
                <a:lnTo>
                  <a:pt x="0" y="0"/>
                </a:lnTo>
                <a:lnTo>
                  <a:pt x="0" y="2801225"/>
                </a:lnTo>
                <a:lnTo>
                  <a:pt x="2454573" y="2801225"/>
                </a:lnTo>
                <a:lnTo>
                  <a:pt x="245457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200</Words>
  <Application>Microsoft Office PowerPoint</Application>
  <PresentationFormat>Произвольный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 MT Bold Italics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лет радио</dc:title>
  <dc:creator>Пользователь</dc:creator>
  <cp:lastModifiedBy>Яна Капуста</cp:lastModifiedBy>
  <cp:revision>9</cp:revision>
  <dcterms:created xsi:type="dcterms:W3CDTF">2006-08-16T00:00:00Z</dcterms:created>
  <dcterms:modified xsi:type="dcterms:W3CDTF">2025-10-28T11:55:01Z</dcterms:modified>
  <dc:identifier>DAG1OntRft4</dc:identifier>
</cp:coreProperties>
</file>