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28"/>
  </p:notesMasterIdLst>
  <p:handoutMasterIdLst>
    <p:handoutMasterId r:id="rId29"/>
  </p:handoutMasterIdLst>
  <p:sldIdLst>
    <p:sldId id="264" r:id="rId6"/>
    <p:sldId id="265" r:id="rId7"/>
    <p:sldId id="266" r:id="rId8"/>
    <p:sldId id="283" r:id="rId9"/>
    <p:sldId id="267" r:id="rId10"/>
    <p:sldId id="288" r:id="rId11"/>
    <p:sldId id="289" r:id="rId12"/>
    <p:sldId id="268" r:id="rId13"/>
    <p:sldId id="270" r:id="rId14"/>
    <p:sldId id="271" r:id="rId15"/>
    <p:sldId id="272" r:id="rId16"/>
    <p:sldId id="273" r:id="rId17"/>
    <p:sldId id="274" r:id="rId18"/>
    <p:sldId id="284" r:id="rId19"/>
    <p:sldId id="278" r:id="rId20"/>
    <p:sldId id="286" r:id="rId21"/>
    <p:sldId id="287" r:id="rId22"/>
    <p:sldId id="285" r:id="rId23"/>
    <p:sldId id="275" r:id="rId24"/>
    <p:sldId id="276" r:id="rId25"/>
    <p:sldId id="277" r:id="rId26"/>
    <p:sldId id="281" r:id="rId27"/>
  </p:sldIdLst>
  <p:sldSz cx="12188825" cy="6858000"/>
  <p:notesSz cx="6858000" cy="9144000"/>
  <p:defaultTextStyle>
    <a:defPPr>
      <a:defRPr lang="ru-RU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714D"/>
    <a:srgbClr val="C6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>
      <p:cViewPr>
        <p:scale>
          <a:sx n="75" d="100"/>
          <a:sy n="75" d="100"/>
        </p:scale>
        <p:origin x="-414" y="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213BB0-FC6D-436B-BBE8-78BDED763161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9755A8F-6B78-4910-B2DC-A719DF527C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798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C75F4-9E8C-44A5-945F-25D625454225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4BC2F4C-E3D6-42B3-9AD1-CD135C80A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439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35B8AF-CE31-4685-B255-9F2A6A1EFA23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D1DB04-3A72-43FF-BE9B-A26F6B32B5BE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10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605D9E6-71C0-4131-A520-2F0F654B22CC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11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3C14580-5BD1-46C3-B4A0-1832837BA2C9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12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4E01945-ED93-4470-836C-A641F401C299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13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783478-31BF-4F29-B1FF-7EE3320EA7A2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14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75F967-FCFF-4E95-B76A-9BDDCFFD4876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15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392F688-9371-4B68-B2C5-7318C9904969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16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D0789C-6189-4750-A333-A42768209933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17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6107F0-2BE0-44EB-BA4A-E1138A52AA69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18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8A77447-FEB9-43A6-B84A-6C66FEAAFE64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19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8503B8-8D67-4313-87CE-D05A5842611A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2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1A46AAA-C411-422D-B49C-C3B519AD7EAE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20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40C8030-6BA6-41FF-96C8-29249201ED67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21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FEA5F00-482A-4A77-9F45-0B728C3C6B80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22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1A793C1-5343-41C4-92BB-B0B78B8ACD9D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3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FF3ADCC-A289-4DB5-A906-0CA69F69EC7B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4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F4DC80A-3F77-46DA-9021-184651CEA5C2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5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320DFD-D77B-4F67-9A83-30DD5B53E52C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6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659B73F-69CC-4679-8CE7-ECE3594A1219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7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44F2F50-1EED-4888-AAC3-9859CE7BDA6F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8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70CAD17-5570-4276-8B4F-3B073E466479}" type="slidenum">
              <a:rPr lang="ru-RU" altLang="ru-RU" sz="1200">
                <a:solidFill>
                  <a:schemeClr val="tx2"/>
                </a:solidFill>
                <a:latin typeface="Century Gothic" pitchFamily="34" charset="0"/>
              </a:rPr>
              <a:pPr/>
              <a:t>9</a:t>
            </a:fld>
            <a:endParaRPr lang="ru-RU" altLang="ru-RU" sz="1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12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B90F-EFD2-4DAF-BF83-395F093ABCFF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935B-C774-4183-BE0E-6EC8258F88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18003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74FD-2996-40C6-8AF1-D05D2CC0CF83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BDD6-DD31-4214-8CBD-CEE4339B22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2028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0BBD-9245-4B08-A791-8F753CE33837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EF25-75CD-41F0-A151-66ABF5DCD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4248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045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0F2A-0EAD-44BF-981C-7140E144AFBD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8EA4-23DB-4D0D-82D7-211903299B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0317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DD41-0BA2-4C3C-B70A-F4DDDA344C6B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969B-D3DE-4E29-AEBA-8AACCE26F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1599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866A-12E2-4AE6-A4E2-CEF8218218BE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B357-0B90-473D-A709-A912601A3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79308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440F-2E66-4468-A276-751104D09150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DD074-97B7-4A5D-B83F-E61B924572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1976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>
            <a:normAutofit/>
          </a:bodyPr>
          <a:lstStyle>
            <a:lvl1pPr algn="l" rtl="0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A1F3-E2B8-4508-AB6C-090DBD6BA5D9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25E9C7-C560-490F-BAD1-8DF45D3CE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92548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>
            <a:normAutofit/>
          </a:bodyPr>
          <a:lstStyle>
            <a:lvl1pPr algn="l" rtl="0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44441-4F6D-4091-A58F-DB2DC84C452A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66079B-6098-42B2-B4E5-8E009FC7A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368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полнитель заголовка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FB342E-FA5E-4361-A9FE-9A5B6C224517}" type="datetime1">
              <a:rPr lang="ru-RU"/>
              <a:pPr>
                <a:defRPr/>
              </a:pPr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F7F7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22FC527-DDF6-4F84-BDFD-DCF3DB24BC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3" r:id="rId2"/>
    <p:sldLayoutId id="2147483740" r:id="rId3"/>
    <p:sldLayoutId id="2147483734" r:id="rId4"/>
    <p:sldLayoutId id="2147483735" r:id="rId5"/>
    <p:sldLayoutId id="2147483736" r:id="rId6"/>
    <p:sldLayoutId id="2147483741" r:id="rId7"/>
    <p:sldLayoutId id="2147483742" r:id="rId8"/>
    <p:sldLayoutId id="2147483743" r:id="rId9"/>
    <p:sldLayoutId id="2147483737" r:id="rId10"/>
    <p:sldLayoutId id="2147483738" r:id="rId11"/>
  </p:sldLayoutIdLst>
  <p:transition spd="med">
    <p:fade/>
  </p:transition>
  <p:txStyles>
    <p:titleStyle>
      <a:lvl1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03213" indent="-303213" algn="l" defTabSz="1217613" rtl="0" eaLnBrk="0" fontAlgn="base" hangingPunct="0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Helen%20Kononovich\AppData\Local\Microsoft\Windows\Temporary%20Internet%20Files\Content.MSO\412227D3.mp3" TargetMode="External"/><Relationship Id="rId1" Type="http://schemas.openxmlformats.org/officeDocument/2006/relationships/audio" Target="file:///C:\Users\Helen%20Kononovich\AppData\Local\Microsoft\Windows\Temporary%20Internet%20Files\Content.MSO\9410BC21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elen%20Kononovich\AppData\Local\Microsoft\Windows\Temporary%20Internet%20Files\Content.MSO\99DA2330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3214092" y="2781300"/>
            <a:ext cx="8974733" cy="1425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Суффикс как часть слова.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нахождения суффикса в словах.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Уменьшительно-ласкательные суффиксы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2443" y="5229200"/>
            <a:ext cx="5670269" cy="1093788"/>
          </a:xfrm>
        </p:spPr>
        <p:txBody>
          <a:bodyPr>
            <a:noAutofit/>
          </a:bodyPr>
          <a:lstStyle/>
          <a:p>
            <a:pPr algn="r" defTabSz="121898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 defTabSz="1218987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И.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Скварчевская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 defTabSz="1218987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r" defTabSz="1218987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категории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7174903" y="236120"/>
            <a:ext cx="4877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hangingPunct="1"/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Начальная школа №15 г. Молодечно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052513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185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410BC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3006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12227D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1845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1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9DA23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6287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Фонарь клипарт (55 фото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-11113"/>
            <a:ext cx="7134225" cy="53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206625" y="1052513"/>
            <a:ext cx="80645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3900">
                <a:latin typeface="Times New Roman" pitchFamily="18" charset="0"/>
                <a:cs typeface="Times New Roman" pitchFamily="18" charset="0"/>
              </a:rPr>
              <a:t>ёжик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5060950"/>
            <a:ext cx="1420812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00856" y="674688"/>
            <a:ext cx="1118711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«Суффикс»</a:t>
            </a:r>
          </a:p>
          <a:p>
            <a:pPr eaLnBrk="1" hangingPunct="1"/>
            <a:r>
              <a:rPr lang="ru-RU" altLang="ru-RU" sz="4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Знать:</a:t>
            </a:r>
            <a:endParaRPr lang="ru-RU" altLang="ru-RU" sz="4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ru-RU" alt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суффикс?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ru-RU" alt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чего служит суффикс?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ru-RU" alt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найти суффикс в слове?</a:t>
            </a:r>
          </a:p>
          <a:p>
            <a:pPr eaLnBrk="1" hangingPunct="1"/>
            <a:r>
              <a:rPr lang="ru-RU" altLang="ru-RU" sz="4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Уметь:</a:t>
            </a:r>
            <a:r>
              <a:rPr lang="ru-RU" alt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alt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выделять в словах </a:t>
            </a:r>
            <a:r>
              <a:rPr lang="ru-RU" alt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суффиксы;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образовывать </a:t>
            </a:r>
            <a:r>
              <a:rPr lang="ru-RU" alt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 с помощью суффикса.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 bwMode="auto">
          <a:xfrm>
            <a:off x="415131" y="1593057"/>
            <a:ext cx="113585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33773" y="1282259"/>
            <a:ext cx="11521279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Алгоритм нахождения </a:t>
            </a:r>
            <a:r>
              <a:rPr lang="ru-RU" altLang="ru-RU" sz="3900" b="1" dirty="0" smtClean="0">
                <a:latin typeface="Times New Roman" pitchFamily="18" charset="0"/>
                <a:cs typeface="Times New Roman" pitchFamily="18" charset="0"/>
              </a:rPr>
              <a:t>суффикса:</a:t>
            </a:r>
            <a:endParaRPr lang="ru-RU" altLang="ru-RU" sz="3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3900" dirty="0">
                <a:latin typeface="Times New Roman" pitchFamily="18" charset="0"/>
                <a:cs typeface="Times New Roman" pitchFamily="18" charset="0"/>
              </a:rPr>
              <a:t>1. Находим окончание (изменяем слова по вопросам).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3900" dirty="0">
                <a:latin typeface="Times New Roman" pitchFamily="18" charset="0"/>
                <a:cs typeface="Times New Roman" pitchFamily="18" charset="0"/>
              </a:rPr>
              <a:t>2. Находим корень (подбираем однокоренные слова).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3900" dirty="0">
                <a:latin typeface="Times New Roman" pitchFamily="18" charset="0"/>
                <a:cs typeface="Times New Roman" pitchFamily="18" charset="0"/>
              </a:rPr>
              <a:t>3. Находим суффикс (часть слова, которая стоит после корня перед окончанием).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49275" y="620713"/>
            <a:ext cx="5832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500" dirty="0"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pPr algn="ctr" eaLnBrk="1" hangingPunct="1"/>
            <a:r>
              <a:rPr lang="ru-RU" altLang="ru-RU" sz="11500" dirty="0">
                <a:latin typeface="Times New Roman" pitchFamily="18" charset="0"/>
                <a:cs typeface="Times New Roman" pitchFamily="18" charset="0"/>
              </a:rPr>
              <a:t>домик</a:t>
            </a:r>
          </a:p>
          <a:p>
            <a:pPr algn="ctr" eaLnBrk="1" hangingPunct="1"/>
            <a:r>
              <a:rPr lang="ru-RU" altLang="ru-RU" sz="11500" dirty="0">
                <a:latin typeface="Times New Roman" pitchFamily="18" charset="0"/>
                <a:cs typeface="Times New Roman" pitchFamily="18" charset="0"/>
              </a:rPr>
              <a:t>домище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70118" y="2349500"/>
            <a:ext cx="51569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3. Находим суффикс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часть слова, которая стоит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корня перед 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окончанием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70118" y="333375"/>
            <a:ext cx="51569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1. Находим окончание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изменяем слова по вопросам).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9013" y="1341438"/>
            <a:ext cx="863600" cy="863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70118" y="1341438"/>
            <a:ext cx="54187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2. Находим корень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подбираем однокоренные слова).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20713"/>
            <a:ext cx="28082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46713" y="3068638"/>
            <a:ext cx="863600" cy="8651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420938"/>
            <a:ext cx="26654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овина рамки 10"/>
          <p:cNvSpPr/>
          <p:nvPr/>
        </p:nvSpPr>
        <p:spPr>
          <a:xfrm rot="2795061">
            <a:off x="4114006" y="2610644"/>
            <a:ext cx="1008063" cy="1127125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2250" y="4797425"/>
            <a:ext cx="863600" cy="863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076700"/>
            <a:ext cx="26638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ловина рамки 13"/>
          <p:cNvSpPr/>
          <p:nvPr/>
        </p:nvSpPr>
        <p:spPr>
          <a:xfrm rot="2795061">
            <a:off x="3766344" y="4239419"/>
            <a:ext cx="1200150" cy="1243012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773237" y="801999"/>
            <a:ext cx="8642350" cy="52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8000"/>
              </a:lnSpc>
            </a:pPr>
            <a:r>
              <a:rPr lang="ru-RU" altLang="ru-RU" sz="9600" dirty="0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algn="ctr" eaLnBrk="1" hangingPunct="1">
              <a:lnSpc>
                <a:spcPts val="8000"/>
              </a:lnSpc>
            </a:pPr>
            <a:endParaRPr lang="ru-RU" alt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8000"/>
              </a:lnSpc>
            </a:pPr>
            <a:r>
              <a:rPr lang="ru-RU" altLang="ru-RU" sz="9600" dirty="0" smtClean="0">
                <a:latin typeface="Times New Roman" pitchFamily="18" charset="0"/>
                <a:cs typeface="Times New Roman" pitchFamily="18" charset="0"/>
              </a:rPr>
              <a:t>школьник</a:t>
            </a:r>
            <a:endParaRPr lang="ru-RU" altLang="ru-RU" sz="9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8000"/>
              </a:lnSpc>
            </a:pPr>
            <a:endParaRPr lang="ru-RU" alt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8000"/>
              </a:lnSpc>
            </a:pPr>
            <a:r>
              <a:rPr lang="ru-RU" altLang="ru-RU" sz="9600" dirty="0" smtClean="0">
                <a:latin typeface="Times New Roman" pitchFamily="18" charset="0"/>
                <a:cs typeface="Times New Roman" pitchFamily="18" charset="0"/>
              </a:rPr>
              <a:t>школьница</a:t>
            </a:r>
            <a:endParaRPr lang="ru-RU" alt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99" y="145460"/>
            <a:ext cx="27352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28" y="2190647"/>
            <a:ext cx="301904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4230749"/>
            <a:ext cx="2960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овина рамки 5"/>
          <p:cNvSpPr/>
          <p:nvPr/>
        </p:nvSpPr>
        <p:spPr>
          <a:xfrm rot="2795061">
            <a:off x="6980974" y="2346916"/>
            <a:ext cx="1325562" cy="1425575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2795061">
            <a:off x="6763182" y="4373228"/>
            <a:ext cx="1325563" cy="1423987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02524" y="824994"/>
            <a:ext cx="865188" cy="8651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86700" y="2944766"/>
            <a:ext cx="863600" cy="863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98668" y="4941168"/>
            <a:ext cx="863600" cy="863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746375" y="333375"/>
            <a:ext cx="6696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 (упр</a:t>
            </a:r>
            <a:r>
              <a:rPr lang="ru-RU" alt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148</a:t>
            </a:r>
            <a:r>
              <a:rPr lang="ru-RU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3" y="1484784"/>
            <a:ext cx="11688261" cy="367240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88122" y="1628775"/>
            <a:ext cx="576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578" y="2420938"/>
            <a:ext cx="576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02475" y="2420938"/>
            <a:ext cx="576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470390" y="2420938"/>
            <a:ext cx="576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86900" y="3206616"/>
            <a:ext cx="576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" name="Арка 8"/>
          <p:cNvSpPr/>
          <p:nvPr/>
        </p:nvSpPr>
        <p:spPr>
          <a:xfrm>
            <a:off x="8615363" y="1700213"/>
            <a:ext cx="1295400" cy="792162"/>
          </a:xfrm>
          <a:prstGeom prst="blockArc">
            <a:avLst>
              <a:gd name="adj1" fmla="val 10800000"/>
              <a:gd name="adj2" fmla="val 21327067"/>
              <a:gd name="adj3" fmla="val 12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6599238" y="2492375"/>
            <a:ext cx="1295400" cy="792163"/>
          </a:xfrm>
          <a:prstGeom prst="blockArc">
            <a:avLst>
              <a:gd name="adj1" fmla="val 10800000"/>
              <a:gd name="adj2" fmla="val 21327067"/>
              <a:gd name="adj3" fmla="val 12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8974138" y="2492375"/>
            <a:ext cx="1296987" cy="792163"/>
          </a:xfrm>
          <a:prstGeom prst="blockArc">
            <a:avLst>
              <a:gd name="adj1" fmla="val 10800000"/>
              <a:gd name="adj2" fmla="val 21327067"/>
              <a:gd name="adj3" fmla="val 12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9910763" y="3284538"/>
            <a:ext cx="1295400" cy="792162"/>
          </a:xfrm>
          <a:prstGeom prst="blockArc">
            <a:avLst>
              <a:gd name="adj1" fmla="val 10800000"/>
              <a:gd name="adj2" fmla="val 21327067"/>
              <a:gd name="adj3" fmla="val 12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2525" y="549420"/>
            <a:ext cx="7848600" cy="60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9638" y="1196975"/>
            <a:ext cx="68405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600" dirty="0">
                <a:latin typeface="Times New Roman" pitchFamily="18" charset="0"/>
                <a:cs typeface="Times New Roman" pitchFamily="18" charset="0"/>
              </a:rPr>
              <a:t>Имена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95 0.02755 L 0.95416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7600" y="-10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85887" y="723644"/>
            <a:ext cx="11017051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9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Машенька, </a:t>
            </a:r>
            <a:r>
              <a:rPr lang="ru-RU" altLang="ru-RU" sz="9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Ильюша</a:t>
            </a:r>
            <a:r>
              <a:rPr lang="ru-RU" altLang="ru-RU" sz="9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9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Алиночка</a:t>
            </a:r>
            <a:r>
              <a:rPr lang="ru-RU" altLang="ru-RU" sz="9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Женечка, </a:t>
            </a:r>
            <a:r>
              <a:rPr lang="ru-RU" altLang="ru-RU" sz="9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Лерочка</a:t>
            </a:r>
            <a:r>
              <a:rPr lang="ru-RU" altLang="ru-RU" sz="9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9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Пашенька</a:t>
            </a:r>
            <a:r>
              <a:rPr lang="ru-RU" altLang="ru-RU" sz="9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оловина рамки 2"/>
          <p:cNvSpPr/>
          <p:nvPr/>
        </p:nvSpPr>
        <p:spPr>
          <a:xfrm rot="2795061">
            <a:off x="3628014" y="605411"/>
            <a:ext cx="1657771" cy="1558925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2795061">
            <a:off x="9109868" y="825986"/>
            <a:ext cx="1243012" cy="1301750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2795061">
            <a:off x="3865564" y="2691057"/>
            <a:ext cx="1063625" cy="1120775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2795061">
            <a:off x="8940799" y="2651368"/>
            <a:ext cx="1168400" cy="1200150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2795061">
            <a:off x="3026121" y="4385783"/>
            <a:ext cx="1168400" cy="1200150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3119724">
            <a:off x="8467725" y="4169882"/>
            <a:ext cx="1257300" cy="1631950"/>
          </a:xfrm>
          <a:prstGeom prst="halfFrame">
            <a:avLst>
              <a:gd name="adj1" fmla="val 13254"/>
              <a:gd name="adj2" fmla="val 12711"/>
            </a:avLst>
          </a:prstGeom>
          <a:solidFill>
            <a:srgbClr val="117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416354" y="476672"/>
            <a:ext cx="73561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latin typeface="Times New Roman" pitchFamily="18" charset="0"/>
                <a:cs typeface="Times New Roman" pitchFamily="18" charset="0"/>
              </a:rPr>
              <a:t>Ключ для проверки</a:t>
            </a:r>
            <a:r>
              <a:rPr lang="ru-RU" altLang="ru-RU" sz="6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+ </a:t>
            </a:r>
            <a:endParaRPr lang="ru-RU" alt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4267" b="4703"/>
          <a:stretch/>
        </p:blipFill>
        <p:spPr bwMode="auto">
          <a:xfrm rot="2750390">
            <a:off x="3667087" y="1773830"/>
            <a:ext cx="4854651" cy="48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414463" y="2133600"/>
            <a:ext cx="58324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500">
                <a:latin typeface="Times New Roman" pitchFamily="18" charset="0"/>
                <a:cs typeface="Times New Roman" pitchFamily="18" charset="0"/>
              </a:rPr>
              <a:t>Корень</a:t>
            </a: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052513"/>
            <a:ext cx="37433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2075" r="882" b="2036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701800" y="260350"/>
            <a:ext cx="86407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ноября</a:t>
            </a:r>
          </a:p>
          <a:p>
            <a:pPr algn="ctr" eaLnBrk="1" hangingPunct="1"/>
            <a:r>
              <a:rPr lang="ru-RU" altLang="ru-RU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работа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7075" y="6889750"/>
            <a:ext cx="29257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5 0.21621 C 0.06044 0.19584 0.05692 0.17176 0.06708 0.14213 C 0.07867 0.10949 0.09091 0.1088 0.10381 0.10764 C 0.11905 0.1044 0.13298 0.10394 0.14562 0.06783 C 0.15708 0.03542 0.15109 0.0132 0.14601 -0.01203 C 0.13949 -0.02963 0.13611 -0.05416 0.14783 -0.0868 C 0.1576 -0.11504 0.1714 -0.12037 0.18443 -0.12153 C 0.19823 -0.12106 0.21347 -0.125 0.22519 -0.1581 C 0.23639 -0.19004 0.22519 -0.23796 0.22545 -0.23773 C 0.22011 -0.25879 0.21556 -0.27963 0.2265 -0.31157 C 0.23822 -0.34421 0.25059 -0.34606 0.26362 -0.34653 C 0.27872 -0.35046 0.29253 -0.35 0.30529 -0.38657 C 0.31688 -0.41921 0.31089 -0.44097 0.30464 -0.46342 C 0.30034 -0.48727 0.29578 -0.50764 0.30712 -0.54051 C 0.31741 -0.56967 0.33121 -0.575 0.3441 -0.57569 C 0.35804 -0.575 0.37302 -0.5794 0.38461 -0.61203 C 0.39594 -0.64398 0.38995 -0.66643 0.38526 -0.69213 " pathEditMode="relative" rAng="18120000" ptsTypes="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500" y="-45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2075" r="882" b="2036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701800" y="476250"/>
            <a:ext cx="864076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ноября</a:t>
            </a:r>
          </a:p>
          <a:p>
            <a:pPr algn="ctr" eaLnBrk="1" hangingPunct="1"/>
            <a:r>
              <a:rPr lang="ru-RU" altLang="ru-RU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работа</a:t>
            </a:r>
          </a:p>
          <a:p>
            <a:pPr eaLnBrk="1" hangingPunct="1"/>
            <a:r>
              <a:rPr lang="ru-RU" altLang="ru-RU" sz="6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Чч ча че чи чу</a:t>
            </a:r>
          </a:p>
          <a:p>
            <a:pPr eaLnBrk="1" hangingPunct="1"/>
            <a:r>
              <a:rPr lang="ru-RU" altLang="ru-RU" sz="6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Часовой, часовщик. </a:t>
            </a:r>
          </a:p>
          <a:p>
            <a:pPr eaLnBrk="1" hangingPunct="1"/>
            <a:endParaRPr lang="ru-RU" altLang="ru-RU">
              <a:latin typeface="Century Gothic" pitchFamily="34" charset="0"/>
            </a:endParaRPr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3862388" y="3644900"/>
            <a:ext cx="1871662" cy="1152525"/>
          </a:xfrm>
          <a:prstGeom prst="ellipse">
            <a:avLst/>
          </a:prstGeom>
          <a:gradFill flip="none" rotWithShape="1">
            <a:gsLst>
              <a:gs pos="0">
                <a:srgbClr val="11714D">
                  <a:shade val="30000"/>
                  <a:satMod val="115000"/>
                </a:srgbClr>
              </a:gs>
              <a:gs pos="50000">
                <a:srgbClr val="11714D">
                  <a:shade val="67500"/>
                  <a:satMod val="115000"/>
                </a:srgbClr>
              </a:gs>
              <a:gs pos="100000">
                <a:srgbClr val="11714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6815138" y="3644900"/>
            <a:ext cx="1943100" cy="1223963"/>
          </a:xfrm>
          <a:prstGeom prst="ellipse">
            <a:avLst/>
          </a:prstGeom>
          <a:gradFill flip="none" rotWithShape="1">
            <a:gsLst>
              <a:gs pos="0">
                <a:srgbClr val="11714D">
                  <a:shade val="30000"/>
                  <a:satMod val="115000"/>
                </a:srgbClr>
              </a:gs>
              <a:gs pos="50000">
                <a:srgbClr val="11714D">
                  <a:shade val="67500"/>
                  <a:satMod val="115000"/>
                </a:srgbClr>
              </a:gs>
              <a:gs pos="100000">
                <a:srgbClr val="11714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636838"/>
            <a:ext cx="13049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781300"/>
            <a:ext cx="13049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9694863" y="5373688"/>
            <a:ext cx="1439862" cy="863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2075" r="882" b="2036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701800" y="476250"/>
            <a:ext cx="864076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ноября</a:t>
            </a:r>
          </a:p>
          <a:p>
            <a:pPr algn="ctr" eaLnBrk="1" hangingPunct="1"/>
            <a:r>
              <a:rPr lang="ru-RU" altLang="ru-RU" sz="4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работа</a:t>
            </a:r>
          </a:p>
          <a:p>
            <a:pPr eaLnBrk="1" hangingPunct="1"/>
            <a:r>
              <a:rPr lang="ru-RU" altLang="ru-RU" sz="6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Чч ча че чи чу</a:t>
            </a:r>
          </a:p>
          <a:p>
            <a:pPr eaLnBrk="1" hangingPunct="1"/>
            <a:r>
              <a:rPr lang="ru-RU" altLang="ru-RU" sz="6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Часовой, часовщик, час. </a:t>
            </a:r>
          </a:p>
          <a:p>
            <a:pPr eaLnBrk="1" hangingPunct="1"/>
            <a:endParaRPr lang="ru-RU" altLang="ru-RU">
              <a:latin typeface="Century Gothic" pitchFamily="34" charset="0"/>
            </a:endParaRPr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3862388" y="3644900"/>
            <a:ext cx="1871662" cy="1152525"/>
          </a:xfrm>
          <a:prstGeom prst="ellipse">
            <a:avLst/>
          </a:prstGeom>
          <a:gradFill flip="none" rotWithShape="1">
            <a:gsLst>
              <a:gs pos="0">
                <a:srgbClr val="11714D">
                  <a:shade val="30000"/>
                  <a:satMod val="115000"/>
                </a:srgbClr>
              </a:gs>
              <a:gs pos="50000">
                <a:srgbClr val="11714D">
                  <a:shade val="67500"/>
                  <a:satMod val="115000"/>
                </a:srgbClr>
              </a:gs>
              <a:gs pos="100000">
                <a:srgbClr val="11714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6815138" y="3644900"/>
            <a:ext cx="1943100" cy="1223963"/>
          </a:xfrm>
          <a:prstGeom prst="ellipse">
            <a:avLst/>
          </a:prstGeom>
          <a:gradFill flip="none" rotWithShape="1">
            <a:gsLst>
              <a:gs pos="0">
                <a:srgbClr val="11714D">
                  <a:shade val="30000"/>
                  <a:satMod val="115000"/>
                </a:srgbClr>
              </a:gs>
              <a:gs pos="50000">
                <a:srgbClr val="11714D">
                  <a:shade val="67500"/>
                  <a:satMod val="115000"/>
                </a:srgbClr>
              </a:gs>
              <a:gs pos="100000">
                <a:srgbClr val="11714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636838"/>
            <a:ext cx="13049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781300"/>
            <a:ext cx="13049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9694863" y="5373688"/>
            <a:ext cx="1439862" cy="863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2781300"/>
            <a:ext cx="13049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4078188" y="4544787"/>
            <a:ext cx="78709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Часово́й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— вооружённый караульный, выполняющий боевую задачу по охране и обороне поста, </a:t>
            </a:r>
            <a:r>
              <a:rPr lang="ru-RU" alt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который сменяется по 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времени (по часам).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33375"/>
            <a:ext cx="626268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869613" y="6308725"/>
            <a:ext cx="1079500" cy="477838"/>
          </a:xfrm>
          <a:prstGeom prst="leftArrow">
            <a:avLst/>
          </a:prstGeom>
          <a:gradFill flip="none" rotWithShape="1">
            <a:gsLst>
              <a:gs pos="0">
                <a:srgbClr val="11714D">
                  <a:shade val="30000"/>
                  <a:satMod val="115000"/>
                </a:srgbClr>
              </a:gs>
              <a:gs pos="50000">
                <a:srgbClr val="11714D">
                  <a:shade val="67500"/>
                  <a:satMod val="115000"/>
                </a:srgbClr>
              </a:gs>
              <a:gs pos="100000">
                <a:srgbClr val="11714D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60350"/>
            <a:ext cx="660558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726260" y="5032375"/>
            <a:ext cx="7802611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Часовщи́к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специалист, ремонтирующий или изготавливающий часы.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0847388" y="6308725"/>
            <a:ext cx="1079500" cy="477838"/>
          </a:xfrm>
          <a:prstGeom prst="leftArrow">
            <a:avLst/>
          </a:prstGeom>
          <a:gradFill flip="none" rotWithShape="1">
            <a:gsLst>
              <a:gs pos="0">
                <a:srgbClr val="11714D">
                  <a:shade val="30000"/>
                  <a:satMod val="115000"/>
                </a:srgbClr>
              </a:gs>
              <a:gs pos="50000">
                <a:srgbClr val="11714D">
                  <a:shade val="67500"/>
                  <a:satMod val="115000"/>
                </a:srgbClr>
              </a:gs>
              <a:gs pos="100000">
                <a:srgbClr val="11714D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APDescription"><![CDATA[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]]></LongProp>
</Long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AssetExpire xmlns="4873beb7-5857-4685-be1f-d57550cc96cc">2029-05-12T10:00:00Z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>694216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2011-11-26T03:00:00Z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1345039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false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TP102787939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1122C13-1AA7-4ECF-829D-C7D755B9B288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C57C6D2-9A33-44D1-B4AF-B45CDA9EE3FD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242</Words>
  <Application>Microsoft Office PowerPoint</Application>
  <PresentationFormat>Произвольный</PresentationFormat>
  <Paragraphs>75</Paragraphs>
  <Slides>22</Slides>
  <Notes>22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Times New Roman</vt:lpstr>
      <vt:lpstr>Книги в формате 16 x 9</vt:lpstr>
      <vt:lpstr>Суффикс как часть слова.  Алгоритм нахождения суффикса в словах. Уменьшительно-ласкательные суффиксы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2024-11-09T14:39:30Z</dcterms:created>
  <dcterms:modified xsi:type="dcterms:W3CDTF">2025-10-29T09:38:30Z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LocLastLocAttemptVersionTypeLookup">
    <vt:lpwstr/>
  </property>
  <property fmtid="{D5CDD505-2E9C-101B-9397-08002B2CF9AE}" pid="10" name="LocNewPublishedVersionLookup">
    <vt:lpwstr/>
  </property>
  <property fmtid="{D5CDD505-2E9C-101B-9397-08002B2CF9AE}" pid="11" name="LocOverallPublishStatusLookup">
    <vt:lpwstr/>
  </property>
  <property fmtid="{D5CDD505-2E9C-101B-9397-08002B2CF9AE}" pid="12" name="LocOverallLocStatusLookup">
    <vt:lpwstr/>
  </property>
  <property fmtid="{D5CDD505-2E9C-101B-9397-08002B2CF9AE}" pid="13" name="LocPublishedDependentAssetsLookup">
    <vt:lpwstr/>
  </property>
  <property fmtid="{D5CDD505-2E9C-101B-9397-08002B2CF9AE}" pid="14" name="LocProcessedForHandoffsLookup">
    <vt:lpwstr/>
  </property>
  <property fmtid="{D5CDD505-2E9C-101B-9397-08002B2CF9AE}" pid="15" name="LocOverallPreviewStatusLookup">
    <vt:lpwstr/>
  </property>
  <property fmtid="{D5CDD505-2E9C-101B-9397-08002B2CF9AE}" pid="16" name="LocProcessedForMarketsLookup">
    <vt:lpwstr/>
  </property>
  <property fmtid="{D5CDD505-2E9C-101B-9397-08002B2CF9AE}" pid="17" name="LocOverallHandbackStatusLookup">
    <vt:lpwstr/>
  </property>
</Properties>
</file>