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Fraunces Extra Bold" panose="020B0604020202020204" charset="0"/>
      <p:regular r:id="rId17"/>
    </p:embeddedFont>
    <p:embeddedFont>
      <p:font typeface="Nobile" panose="020B0604020202020204" charset="0"/>
      <p:regular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50" d="100"/>
          <a:sy n="50" d="100"/>
        </p:scale>
        <p:origin x="-1092" y="-390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943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_2qSYSiWLY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youtube.com/watch?v=tQq5s9-Ngnk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81054" y="1084155"/>
            <a:ext cx="5975980" cy="60612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6600" b="1" dirty="0" err="1" smtClean="0">
                <a:solidFill>
                  <a:srgbClr val="FF6347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Мудрость</a:t>
            </a:r>
            <a:r>
              <a:rPr lang="ru-RU" sz="6600" b="1" dirty="0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</a:t>
            </a:r>
            <a:br>
              <a:rPr lang="ru-RU" sz="6600" b="1" dirty="0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</a:br>
            <a:r>
              <a:rPr lang="en-US" sz="6600" b="1" dirty="0" err="1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родительской</a:t>
            </a:r>
            <a:r>
              <a:rPr lang="ru-RU" sz="6600" b="1" dirty="0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</a:t>
            </a:r>
            <a:br>
              <a:rPr lang="ru-RU" sz="6600" b="1" dirty="0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</a:br>
            <a:r>
              <a:rPr lang="en-US" sz="6600" b="1" dirty="0" err="1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любви</a:t>
            </a:r>
            <a:r>
              <a:rPr lang="ru-RU" sz="660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</a:t>
            </a:r>
            <a:r>
              <a:rPr lang="ru-RU" sz="6600" b="1" dirty="0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—</a:t>
            </a:r>
            <a:endParaRPr lang="x-none" sz="6600" b="1" dirty="0">
              <a:solidFill>
                <a:srgbClr val="3B4540"/>
              </a:solidFill>
              <a:latin typeface="Arial" panose="020B0604020202020204" pitchFamily="34" charset="0"/>
              <a:ea typeface="Fraunces Extra Bold" pitchFamily="34" charset="-122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x-none" sz="660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ф</a:t>
            </a:r>
            <a:r>
              <a:rPr lang="en-US" sz="6600" b="1" dirty="0" err="1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ундамент</a:t>
            </a:r>
            <a:r>
              <a:rPr lang="en-US" sz="660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семейного благополучия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4968" y="1088231"/>
            <a:ext cx="7754064" cy="1241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900" b="1" dirty="0">
                <a:solidFill>
                  <a:srgbClr val="FF6347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Развиваем родительскую мудрость</a:t>
            </a:r>
            <a:endParaRPr lang="en-US" sz="3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94968" y="2627114"/>
            <a:ext cx="7555587" cy="1349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buNone/>
            </a:pP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«Чтобы стать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любящим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rgbClr val="7030A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/>
            </a:r>
            <a:br>
              <a:rPr lang="ru-RU" sz="3600" dirty="0" smtClean="0">
                <a:solidFill>
                  <a:srgbClr val="7030A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rgbClr val="7030A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и 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мудрым родителем, я 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буду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…»</a:t>
            </a:r>
            <a:endParaRPr lang="en-US" sz="3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94967" y="4345900"/>
            <a:ext cx="7555587" cy="2497813"/>
          </a:xfrm>
          <a:prstGeom prst="roundRect">
            <a:avLst>
              <a:gd name="adj" fmla="val 5739"/>
            </a:avLst>
          </a:prstGeom>
          <a:solidFill>
            <a:srgbClr val="B6FCB8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445" y="4416260"/>
            <a:ext cx="856298" cy="68508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948220" y="4345900"/>
            <a:ext cx="6302335" cy="24978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5350" b="1" dirty="0" err="1">
                <a:solidFill>
                  <a:srgbClr val="00000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Родителями</a:t>
            </a:r>
            <a:r>
              <a:rPr lang="en-US" sz="5350" b="1" dirty="0">
                <a:solidFill>
                  <a:srgbClr val="00000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</a:t>
            </a:r>
            <a:r>
              <a:rPr lang="ru-RU" sz="5350" b="1" dirty="0" smtClean="0">
                <a:solidFill>
                  <a:srgbClr val="00000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/>
            </a:r>
            <a:br>
              <a:rPr lang="ru-RU" sz="5350" b="1" dirty="0" smtClean="0">
                <a:solidFill>
                  <a:srgbClr val="00000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</a:br>
            <a:r>
              <a:rPr lang="en-US" sz="535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не</a:t>
            </a:r>
            <a:r>
              <a:rPr lang="en-US" sz="5350" b="1" dirty="0" smtClean="0">
                <a:solidFill>
                  <a:srgbClr val="00000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</a:t>
            </a:r>
            <a:r>
              <a:rPr lang="en-US" sz="535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рождаются</a:t>
            </a:r>
            <a:r>
              <a:rPr lang="ru-RU" sz="5350" b="1" dirty="0" smtClean="0">
                <a:solidFill>
                  <a:srgbClr val="00000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— </a:t>
            </a:r>
            <a:r>
              <a:rPr lang="en-US" sz="535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ими</a:t>
            </a:r>
            <a:r>
              <a:rPr lang="en-US" sz="5350" b="1" dirty="0" smtClean="0">
                <a:solidFill>
                  <a:srgbClr val="00000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</a:t>
            </a:r>
            <a:r>
              <a:rPr lang="en-US" sz="5350" b="1" dirty="0">
                <a:solidFill>
                  <a:srgbClr val="00000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становятся!</a:t>
            </a:r>
            <a:endParaRPr lang="en-US" sz="5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8506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Родительская</a:t>
            </a:r>
            <a:r>
              <a:rPr lang="en-US" sz="445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</a:t>
            </a:r>
            <a:r>
              <a:rPr lang="en-US" sz="4450" b="1" dirty="0" err="1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любовь</a:t>
            </a:r>
            <a:r>
              <a:rPr lang="ru-RU" sz="4450" b="1" dirty="0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—</a:t>
            </a:r>
            <a:r>
              <a:rPr lang="en-US" sz="4450" b="1" dirty="0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</a:t>
            </a:r>
            <a:r>
              <a:rPr lang="en-US" sz="4450" b="1" dirty="0">
                <a:solidFill>
                  <a:srgbClr val="FF6F0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фундамент для жизни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2847127"/>
            <a:ext cx="6847276" cy="3565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Мы любим тебя без особых </a:t>
            </a:r>
            <a:r>
              <a:rPr lang="en-US" sz="32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причин</a:t>
            </a:r>
            <a:r>
              <a:rPr lang="en-US" sz="3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,</a:t>
            </a:r>
            <a:endParaRPr lang="x-none" sz="3200" dirty="0">
              <a:solidFill>
                <a:srgbClr val="405449"/>
              </a:solidFill>
              <a:latin typeface="Arial" panose="020B0604020202020204" pitchFamily="34" charset="0"/>
              <a:ea typeface="Nobile" pitchFamily="34" charset="-122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32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За</a:t>
            </a:r>
            <a:r>
              <a:rPr lang="en-US" sz="3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то, что ты внук, </a:t>
            </a:r>
            <a:endParaRPr lang="x-none" sz="3200" dirty="0">
              <a:solidFill>
                <a:srgbClr val="405449"/>
              </a:solidFill>
              <a:latin typeface="Arial" panose="020B0604020202020204" pitchFamily="34" charset="0"/>
              <a:ea typeface="Nobile" pitchFamily="34" charset="-122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32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За</a:t>
            </a:r>
            <a:r>
              <a:rPr lang="en-US" sz="3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то, что ты </a:t>
            </a:r>
            <a:r>
              <a:rPr lang="en-US" sz="32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сын</a:t>
            </a:r>
            <a:r>
              <a:rPr lang="en-US" sz="3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...</a:t>
            </a:r>
            <a:endParaRPr lang="x-none" sz="3200" dirty="0">
              <a:solidFill>
                <a:srgbClr val="405449"/>
              </a:solidFill>
              <a:latin typeface="Arial" panose="020B0604020202020204" pitchFamily="34" charset="0"/>
              <a:ea typeface="Nobile" pitchFamily="34" charset="-122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3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И эта </a:t>
            </a:r>
            <a:r>
              <a:rPr lang="en-US" sz="32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любовь</a:t>
            </a:r>
            <a:r>
              <a:rPr lang="en-US" sz="3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endParaRPr lang="x-none" sz="3200" dirty="0">
              <a:solidFill>
                <a:srgbClr val="405449"/>
              </a:solidFill>
              <a:latin typeface="Arial" panose="020B0604020202020204" pitchFamily="34" charset="0"/>
              <a:ea typeface="Nobile" pitchFamily="34" charset="-122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32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До</a:t>
            </a:r>
            <a:r>
              <a:rPr lang="en-US" sz="3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конца </a:t>
            </a:r>
            <a:r>
              <a:rPr lang="en-US" sz="32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твоих</a:t>
            </a:r>
            <a:r>
              <a:rPr lang="en-US" sz="3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дней</a:t>
            </a:r>
            <a:endParaRPr lang="x-none" sz="3200" dirty="0">
              <a:solidFill>
                <a:srgbClr val="405449"/>
              </a:solidFill>
              <a:latin typeface="Arial" panose="020B0604020202020204" pitchFamily="34" charset="0"/>
              <a:ea typeface="Nobile" pitchFamily="34" charset="-122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32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Останется</a:t>
            </a:r>
            <a:r>
              <a:rPr lang="en-US" sz="3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6F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тайной опорой</a:t>
            </a:r>
            <a:r>
              <a:rPr lang="en-US" sz="3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твоей</a:t>
            </a:r>
            <a:r>
              <a:rPr lang="en-US" sz="32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.</a:t>
            </a:r>
            <a:endParaRPr lang="ru-RU" sz="3200" dirty="0" smtClean="0">
              <a:solidFill>
                <a:srgbClr val="405449"/>
              </a:solidFill>
              <a:latin typeface="Arial" panose="020B0604020202020204" pitchFamily="34" charset="0"/>
              <a:ea typeface="Nobile" pitchFamily="34" charset="-122"/>
              <a:cs typeface="Arial" panose="020B0604020202020204" pitchFamily="34" charset="0"/>
            </a:endParaRPr>
          </a:p>
          <a:p>
            <a:pPr algn="r"/>
            <a:r>
              <a:rPr lang="en-US" sz="3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В</a:t>
            </a:r>
            <a:r>
              <a:rPr lang="x-none" sz="320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.</a:t>
            </a:r>
            <a:r>
              <a:rPr lang="ru-RU" sz="32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Берестов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61315" y="2847126"/>
            <a:ext cx="45719" cy="3073613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6" name="Text 3"/>
          <p:cNvSpPr/>
          <p:nvPr/>
        </p:nvSpPr>
        <p:spPr>
          <a:xfrm>
            <a:off x="793790" y="5920740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>
              <a:alpha val="85000"/>
            </a:srgbClr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4" name="Text 1"/>
          <p:cNvSpPr/>
          <p:nvPr/>
        </p:nvSpPr>
        <p:spPr>
          <a:xfrm>
            <a:off x="420291" y="522446"/>
            <a:ext cx="7335441" cy="37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b="1" dirty="0" err="1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Родительская</a:t>
            </a:r>
            <a:r>
              <a:rPr lang="en-US" sz="2350" b="1" dirty="0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</a:t>
            </a:r>
            <a:r>
              <a:rPr lang="en-US" sz="2350" b="1" dirty="0" err="1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любовь</a:t>
            </a:r>
            <a:r>
              <a:rPr lang="ru-RU" sz="2350" b="1" dirty="0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—</a:t>
            </a:r>
            <a:r>
              <a:rPr lang="en-US" sz="2350" b="1" dirty="0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</a:t>
            </a:r>
            <a:r>
              <a:rPr lang="en-US" sz="2350" b="1" dirty="0" err="1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источник</a:t>
            </a:r>
            <a:r>
              <a:rPr lang="en-US" sz="2350" b="1" dirty="0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</a:t>
            </a:r>
            <a:r>
              <a:rPr lang="en-US" sz="2350" b="1" dirty="0" err="1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света</a:t>
            </a:r>
            <a:r>
              <a:rPr lang="en-US" sz="2350" b="1" dirty="0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и </a:t>
            </a:r>
            <a:r>
              <a:rPr lang="en-US" sz="2350" b="1" dirty="0" err="1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тепла</a:t>
            </a:r>
            <a:endParaRPr lang="en-US" sz="2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9688" y="2602230"/>
            <a:ext cx="2392085" cy="273379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20291" y="5506506"/>
            <a:ext cx="4241483" cy="9562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Родительская любовь — </a:t>
            </a:r>
            <a:r>
              <a:rPr lang="en-US" sz="2400" b="1" dirty="0">
                <a:solidFill>
                  <a:srgbClr val="FFD7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жизненно важный </a:t>
            </a:r>
            <a:r>
              <a:rPr lang="en-US" sz="2400" b="1" dirty="0" err="1">
                <a:solidFill>
                  <a:srgbClr val="FFD7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свет</a:t>
            </a:r>
            <a:r>
              <a:rPr lang="en-US" sz="2400" b="1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/>
            </a:r>
            <a:br>
              <a:rPr lang="ru-RU" sz="2400" b="1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</a:br>
            <a:r>
              <a:rPr lang="en-US" sz="2400" dirty="0" err="1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для</a:t>
            </a:r>
            <a:r>
              <a:rPr lang="en-US" sz="24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развития ребенка.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922" y="1815584"/>
            <a:ext cx="4826437" cy="4826437"/>
          </a:xfrm>
          <a:prstGeom prst="rect">
            <a:avLst/>
          </a:prstGeom>
        </p:spPr>
      </p:pic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8575" y="271871"/>
            <a:ext cx="2392085" cy="2733794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10088523" y="3072518"/>
            <a:ext cx="4301609" cy="737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Дети</a:t>
            </a:r>
            <a:r>
              <a:rPr lang="en-US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—</a:t>
            </a:r>
            <a:r>
              <a:rPr lang="ru-RU" sz="24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A07A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лучи</a:t>
            </a:r>
            <a:r>
              <a:rPr lang="en-US" sz="2400" dirty="0" smtClean="0">
                <a:solidFill>
                  <a:srgbClr val="FFA07A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A07A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надежды</a:t>
            </a:r>
            <a:r>
              <a:rPr lang="en-US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, </a:t>
            </a:r>
            <a:endParaRPr lang="x-none" sz="2400" dirty="0">
              <a:solidFill>
                <a:srgbClr val="405449"/>
              </a:solidFill>
              <a:latin typeface="Arial" panose="020B0604020202020204" pitchFamily="34" charset="0"/>
              <a:ea typeface="Nobile" pitchFamily="34" charset="-122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4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освещающие</a:t>
            </a:r>
            <a:r>
              <a:rPr lang="en-US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наш мир.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1922" y="1815584"/>
            <a:ext cx="4826437" cy="4826437"/>
          </a:xfrm>
          <a:prstGeom prst="rect">
            <a:avLst/>
          </a:prstGeom>
        </p:spPr>
      </p:pic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8575" y="4020229"/>
            <a:ext cx="3075503" cy="2733675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9848434" y="6978455"/>
            <a:ext cx="4301609" cy="519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Ключевое </a:t>
            </a:r>
            <a:r>
              <a:rPr lang="en-US" sz="24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значение</a:t>
            </a:r>
            <a:r>
              <a:rPr lang="en-US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</a:br>
            <a:r>
              <a:rPr lang="en-US" sz="2400" dirty="0" err="1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имеет</a:t>
            </a:r>
            <a:r>
              <a:rPr lang="en-US" sz="24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6347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глубина</a:t>
            </a:r>
            <a:r>
              <a:rPr lang="en-US" sz="2400" dirty="0" smtClean="0">
                <a:solidFill>
                  <a:srgbClr val="FF6347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6347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и </a:t>
            </a:r>
            <a:r>
              <a:rPr lang="en-US" sz="2400" dirty="0" err="1">
                <a:solidFill>
                  <a:srgbClr val="FF6347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форма</a:t>
            </a:r>
            <a:r>
              <a:rPr lang="en-US" sz="2400" dirty="0">
                <a:solidFill>
                  <a:srgbClr val="FF6347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FF6347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/>
            </a:r>
            <a:br>
              <a:rPr lang="ru-RU" sz="2400" dirty="0" smtClean="0">
                <a:solidFill>
                  <a:srgbClr val="FF6347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</a:br>
            <a:r>
              <a:rPr lang="en-US" sz="2400" dirty="0" err="1" smtClean="0">
                <a:solidFill>
                  <a:srgbClr val="FF6347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проявления</a:t>
            </a:r>
            <a:r>
              <a:rPr lang="en-US" sz="24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чувств.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1922" y="1815584"/>
            <a:ext cx="4826437" cy="482643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21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1638" y="375043"/>
            <a:ext cx="8244002" cy="1275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Тест: </a:t>
            </a:r>
            <a:r>
              <a:rPr lang="ru-RU" sz="4000" b="1" dirty="0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/>
            </a:r>
            <a:br>
              <a:rPr lang="ru-RU" sz="4000" b="1" dirty="0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</a:br>
            <a:r>
              <a:rPr lang="x-none" sz="4000" b="1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о</a:t>
            </a:r>
            <a:r>
              <a:rPr lang="en-US" sz="4000" b="1" dirty="0" err="1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цените</a:t>
            </a:r>
            <a:r>
              <a:rPr lang="en-US" sz="400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свой </a:t>
            </a:r>
            <a:r>
              <a:rPr lang="en-US" sz="4000" b="1" dirty="0" err="1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стиль</a:t>
            </a:r>
            <a:r>
              <a:rPr lang="en-US" sz="400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воспитания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21638" y="1897608"/>
            <a:ext cx="8244003" cy="652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Определите свой стиль воспитания, ответив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на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14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вопросов. Ниже представлены категории результатов: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14017" y="3024545"/>
            <a:ext cx="7872043" cy="4802099"/>
          </a:xfrm>
          <a:prstGeom prst="roundRect">
            <a:avLst>
              <a:gd name="adj" fmla="val 395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721638" y="3032165"/>
            <a:ext cx="7700724" cy="58650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7" name="Text 4"/>
          <p:cNvSpPr/>
          <p:nvPr/>
        </p:nvSpPr>
        <p:spPr>
          <a:xfrm>
            <a:off x="925830" y="3162181"/>
            <a:ext cx="2129433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Баллы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3470791" y="3162181"/>
            <a:ext cx="2125623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Категория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011942" y="3162181"/>
            <a:ext cx="2206466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Рекомендации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21638" y="3618667"/>
            <a:ext cx="7864422" cy="1565910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925830" y="3748683"/>
            <a:ext cx="2129433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Более 20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3470791" y="3748683"/>
            <a:ext cx="2125623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2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Эффективны</a:t>
            </a:r>
            <a:r>
              <a:rPr lang="x-none" sz="2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й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011942" y="3748683"/>
            <a:ext cx="2418040" cy="1305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Ваши отношения с ребенком </a:t>
            </a:r>
            <a:r>
              <a:rPr lang="en-US" sz="22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гармоничны</a:t>
            </a:r>
            <a:r>
              <a:rPr lang="en-US" sz="2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ru-RU" sz="22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/>
            </a:r>
            <a:br>
              <a:rPr lang="ru-RU" sz="22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</a:br>
            <a:r>
              <a:rPr lang="en-US" sz="22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и </a:t>
            </a:r>
            <a:r>
              <a:rPr lang="en-US" sz="2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продуктивны.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721638" y="5184577"/>
            <a:ext cx="7864422" cy="123944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925830" y="5314593"/>
            <a:ext cx="2129433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2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10</a:t>
            </a:r>
            <a:r>
              <a:rPr lang="ru-RU" sz="22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–</a:t>
            </a:r>
            <a:r>
              <a:rPr lang="en-US" sz="22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20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3470791" y="5314593"/>
            <a:ext cx="2125623" cy="652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2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Требующи</a:t>
            </a:r>
            <a:r>
              <a:rPr lang="x-none" sz="2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й</a:t>
            </a:r>
            <a:r>
              <a:rPr lang="en-US" sz="2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внимания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6011942" y="5249585"/>
            <a:ext cx="2410420" cy="979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Есть потенциал для </a:t>
            </a:r>
            <a:r>
              <a:rPr lang="en-US" sz="22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улучшения</a:t>
            </a:r>
            <a:r>
              <a:rPr lang="en-US" sz="2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ru-RU" sz="22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/>
            </a:r>
            <a:br>
              <a:rPr lang="ru-RU" sz="22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</a:br>
            <a:r>
              <a:rPr lang="en-US" sz="22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и </a:t>
            </a:r>
            <a:r>
              <a:rPr lang="en-US" sz="2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развития.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5"/>
          <p:cNvSpPr/>
          <p:nvPr/>
        </p:nvSpPr>
        <p:spPr>
          <a:xfrm>
            <a:off x="721638" y="6424017"/>
            <a:ext cx="7864422" cy="140262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9" name="Text 16"/>
          <p:cNvSpPr/>
          <p:nvPr/>
        </p:nvSpPr>
        <p:spPr>
          <a:xfrm>
            <a:off x="925830" y="6554033"/>
            <a:ext cx="2129433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Менее 10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3470791" y="6554033"/>
            <a:ext cx="2125623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2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Критически</a:t>
            </a:r>
            <a:r>
              <a:rPr lang="x-none" sz="2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й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6011942" y="6424018"/>
            <a:ext cx="2410420" cy="979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Требуются срочные </a:t>
            </a:r>
            <a:r>
              <a:rPr lang="en-US" sz="22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меры</a:t>
            </a:r>
            <a:r>
              <a:rPr lang="en-US" sz="2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ru-RU" sz="22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/>
            </a:r>
            <a:br>
              <a:rPr lang="ru-RU" sz="22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</a:br>
            <a:r>
              <a:rPr lang="en-US" sz="2200" dirty="0" err="1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по</a:t>
            </a:r>
            <a:r>
              <a:rPr lang="en-US" sz="22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коррекции стиля воспитания.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23900"/>
            <a:ext cx="12364522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355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Время с </a:t>
            </a:r>
            <a:r>
              <a:rPr lang="en-US" sz="3550" b="1" dirty="0" err="1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детьми</a:t>
            </a:r>
            <a:r>
              <a:rPr lang="ru-RU" sz="3550" b="1" dirty="0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—</a:t>
            </a:r>
            <a:r>
              <a:rPr lang="en-US" sz="3550" b="1" dirty="0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</a:t>
            </a:r>
            <a:r>
              <a:rPr lang="en-US" sz="355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вызов современного родительства</a:t>
            </a:r>
            <a:endParaRPr lang="en-US" sz="3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75978" y="2056513"/>
            <a:ext cx="6300073" cy="41165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По данным социологов, современные родители уделяют воспитанию детей в среднем всего 17 минут в </a:t>
            </a:r>
            <a:r>
              <a:rPr lang="en-US" sz="32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день</a:t>
            </a:r>
            <a:r>
              <a:rPr lang="en-US" sz="32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.</a:t>
            </a:r>
            <a:endParaRPr lang="ru-RU" sz="3200" dirty="0" smtClean="0">
              <a:solidFill>
                <a:srgbClr val="405449"/>
              </a:solidFill>
              <a:latin typeface="Arial" panose="020B0604020202020204" pitchFamily="34" charset="0"/>
              <a:ea typeface="Nobile" pitchFamily="34" charset="-122"/>
              <a:cs typeface="Arial" panose="020B0604020202020204" pitchFamily="34" charset="0"/>
            </a:endParaRPr>
          </a:p>
          <a:p>
            <a:r>
              <a:rPr lang="en-US" sz="32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Действительно</a:t>
            </a:r>
            <a:r>
              <a:rPr lang="en-US" sz="3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ли</a:t>
            </a:r>
            <a:r>
              <a:rPr lang="en-US" sz="3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этого</a:t>
            </a:r>
            <a:r>
              <a:rPr lang="en-US" sz="3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времени</a:t>
            </a:r>
            <a:r>
              <a:rPr lang="en-US" sz="3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достаточно</a:t>
            </a:r>
            <a:r>
              <a:rPr lang="en-US" sz="3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для</a:t>
            </a:r>
            <a:r>
              <a:rPr lang="en-US" sz="3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полноценного</a:t>
            </a:r>
            <a:r>
              <a:rPr lang="en-US" sz="3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развития</a:t>
            </a:r>
            <a:r>
              <a:rPr lang="en-US" sz="3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и </a:t>
            </a:r>
            <a:r>
              <a:rPr lang="en-US" sz="32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укрепления</a:t>
            </a:r>
            <a:r>
              <a:rPr lang="en-US" sz="3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детско-родительских</a:t>
            </a:r>
            <a:r>
              <a:rPr lang="en-US" sz="3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связей</a:t>
            </a:r>
            <a:r>
              <a:rPr lang="en-US" sz="32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75978" y="3815491"/>
            <a:ext cx="6300073" cy="20273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157" y="1767126"/>
            <a:ext cx="5040035" cy="50400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90834" y="1818323"/>
            <a:ext cx="8282892" cy="831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45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Что </a:t>
            </a:r>
            <a:r>
              <a:rPr lang="en-US" sz="4450" b="1" dirty="0" err="1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значит</a:t>
            </a:r>
            <a:r>
              <a:rPr lang="en-US" sz="445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</a:t>
            </a:r>
            <a:r>
              <a:rPr lang="en-US" sz="4450" b="1" dirty="0" err="1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любить</a:t>
            </a:r>
            <a:r>
              <a:rPr lang="ru-RU" sz="4450" b="1" dirty="0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</a:t>
            </a:r>
            <a:r>
              <a:rPr lang="en-US" sz="4450" b="1" dirty="0" err="1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реб</a:t>
            </a:r>
            <a:r>
              <a:rPr lang="ru-RU" sz="4450" b="1" dirty="0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е</a:t>
            </a:r>
            <a:r>
              <a:rPr lang="en-US" sz="4450" b="1" dirty="0" err="1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нка</a:t>
            </a:r>
            <a:r>
              <a:rPr lang="en-US" sz="445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?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090834" y="3576042"/>
            <a:ext cx="8093536" cy="1352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Любить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реб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е</a:t>
            </a:r>
            <a:r>
              <a:rPr lang="en-US" sz="2800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нка</a:t>
            </a:r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— это не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только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</a:br>
            <a:r>
              <a:rPr lang="en-US" sz="2800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проявлять</a:t>
            </a:r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заботу и ласку, но и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готовить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</a:br>
            <a:r>
              <a:rPr lang="en-US" sz="2800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его</a:t>
            </a:r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к самостоятельной жизни.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090834" y="5430203"/>
            <a:ext cx="7124819" cy="12361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«Лишь при разумном сочетании того и другого удается вырастить изумительные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плоды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и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вкусить их сладость!»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815240" y="5430203"/>
            <a:ext cx="30480" cy="1236107"/>
          </a:xfrm>
          <a:prstGeom prst="rect">
            <a:avLst/>
          </a:prstGeom>
          <a:solidFill>
            <a:srgbClr val="438951"/>
          </a:solidFill>
          <a:ln/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0" y="757833"/>
            <a:ext cx="14630399" cy="1313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410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Неэффективные и эффективные </a:t>
            </a:r>
            <a:r>
              <a:rPr lang="en-US" sz="4100" b="1" dirty="0" err="1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модели</a:t>
            </a:r>
            <a:r>
              <a:rPr lang="en-US" sz="410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</a:t>
            </a:r>
            <a:r>
              <a:rPr lang="ru-RU" sz="410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/>
            </a:r>
            <a:br>
              <a:rPr lang="ru-RU" sz="410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</a:br>
            <a:r>
              <a:rPr lang="en-US" sz="4100" b="1" dirty="0" err="1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родительской</a:t>
            </a:r>
            <a:r>
              <a:rPr lang="en-US" sz="4100" b="1" dirty="0" smtClean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</a:t>
            </a:r>
            <a:r>
              <a:rPr lang="en-US" sz="4100" b="1" dirty="0">
                <a:solidFill>
                  <a:srgbClr val="3B454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любви</a:t>
            </a:r>
            <a:endParaRPr lang="en-US" sz="4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487952" y="2492334"/>
            <a:ext cx="6474143" cy="1930003"/>
          </a:xfrm>
          <a:prstGeom prst="roundRect">
            <a:avLst>
              <a:gd name="adj" fmla="val 568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465092" y="2492334"/>
            <a:ext cx="91440" cy="1930003"/>
          </a:xfrm>
          <a:prstGeom prst="roundRect">
            <a:avLst>
              <a:gd name="adj" fmla="val 206967"/>
            </a:avLst>
          </a:prstGeom>
          <a:solidFill>
            <a:srgbClr val="438951"/>
          </a:solidFill>
          <a:ln/>
        </p:spPr>
      </p:sp>
      <p:sp>
        <p:nvSpPr>
          <p:cNvPr id="5" name="Text 3"/>
          <p:cNvSpPr/>
          <p:nvPr/>
        </p:nvSpPr>
        <p:spPr>
          <a:xfrm>
            <a:off x="735925" y="2656640"/>
            <a:ext cx="2628424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spcBef>
                <a:spcPts val="600"/>
              </a:spcBef>
              <a:buNone/>
            </a:pPr>
            <a:r>
              <a:rPr lang="en-US" sz="205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Жертвенная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35925" y="3098718"/>
            <a:ext cx="6172438" cy="10090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Характеризуется </a:t>
            </a:r>
            <a:r>
              <a:rPr lang="en-US" sz="24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потаканием</a:t>
            </a:r>
            <a:r>
              <a:rPr lang="en-US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/>
            </a:r>
            <a:br>
              <a:rPr lang="ru-RU" sz="24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и </a:t>
            </a:r>
            <a:r>
              <a:rPr lang="en-US" sz="24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отсутствием</a:t>
            </a:r>
            <a:r>
              <a:rPr lang="en-US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требовани</a:t>
            </a:r>
            <a:r>
              <a:rPr lang="x-none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й</a:t>
            </a:r>
            <a:r>
              <a:rPr lang="en-US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, что зачастую приводит к воспитанию эгоистичных детей.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7420332" y="2492335"/>
            <a:ext cx="6474143" cy="1930003"/>
          </a:xfrm>
          <a:prstGeom prst="roundRect">
            <a:avLst>
              <a:gd name="adj" fmla="val 568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7397472" y="2492335"/>
            <a:ext cx="91440" cy="1930003"/>
          </a:xfrm>
          <a:prstGeom prst="roundRect">
            <a:avLst>
              <a:gd name="adj" fmla="val 206967"/>
            </a:avLst>
          </a:prstGeom>
          <a:solidFill>
            <a:srgbClr val="438951"/>
          </a:solidFill>
          <a:ln/>
        </p:spPr>
      </p:sp>
      <p:sp>
        <p:nvSpPr>
          <p:cNvPr id="9" name="Text 7"/>
          <p:cNvSpPr/>
          <p:nvPr/>
        </p:nvSpPr>
        <p:spPr>
          <a:xfrm>
            <a:off x="7722037" y="2656639"/>
            <a:ext cx="2628424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FFA50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Эгоистичная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722037" y="3098718"/>
            <a:ext cx="6089212" cy="10090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Ориентирована </a:t>
            </a:r>
            <a:r>
              <a:rPr lang="en-US" sz="24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на</a:t>
            </a:r>
            <a:r>
              <a:rPr lang="en-US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«</a:t>
            </a:r>
            <a:r>
              <a:rPr lang="en-US" sz="2400" dirty="0" err="1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удобных</a:t>
            </a:r>
            <a:r>
              <a:rPr lang="ru-RU" sz="24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»</a:t>
            </a:r>
            <a:r>
              <a:rPr lang="en-US" sz="24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детей, </a:t>
            </a:r>
            <a:r>
              <a:rPr lang="ru-RU" sz="24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/>
            </a:r>
            <a:br>
              <a:rPr lang="ru-RU" sz="24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что </a:t>
            </a:r>
            <a:r>
              <a:rPr lang="en-US" sz="2400" dirty="0" err="1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формиру</a:t>
            </a:r>
            <a:r>
              <a:rPr lang="ru-RU" sz="2400" dirty="0" err="1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ет</a:t>
            </a:r>
            <a:r>
              <a:rPr lang="en-US" sz="24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у них безволие </a:t>
            </a:r>
            <a:r>
              <a:rPr lang="en-US" sz="24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или</a:t>
            </a:r>
            <a:r>
              <a:rPr lang="en-US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провоциру</a:t>
            </a:r>
            <a:r>
              <a:rPr lang="ru-RU" sz="2400" dirty="0" err="1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ет</a:t>
            </a:r>
            <a:r>
              <a:rPr lang="en-US" sz="24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агрессию.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487952" y="4632602"/>
            <a:ext cx="6474143" cy="1930003"/>
          </a:xfrm>
          <a:prstGeom prst="roundRect">
            <a:avLst>
              <a:gd name="adj" fmla="val 568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465092" y="4632602"/>
            <a:ext cx="91440" cy="1930003"/>
          </a:xfrm>
          <a:prstGeom prst="roundRect">
            <a:avLst>
              <a:gd name="adj" fmla="val 206967"/>
            </a:avLst>
          </a:prstGeom>
          <a:solidFill>
            <a:srgbClr val="438951"/>
          </a:solidFill>
          <a:ln/>
        </p:spPr>
      </p:sp>
      <p:sp>
        <p:nvSpPr>
          <p:cNvPr id="13" name="Text 11"/>
          <p:cNvSpPr/>
          <p:nvPr/>
        </p:nvSpPr>
        <p:spPr>
          <a:xfrm>
            <a:off x="735925" y="4780001"/>
            <a:ext cx="2628424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8B000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Деспотичная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35925" y="5108614"/>
            <a:ext cx="6226170" cy="10090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Направлена на форсирование </a:t>
            </a:r>
            <a:r>
              <a:rPr lang="en-US" sz="24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успеха</a:t>
            </a:r>
            <a:r>
              <a:rPr lang="en-US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любо</a:t>
            </a:r>
            <a:r>
              <a:rPr lang="x-none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й</a:t>
            </a:r>
            <a:r>
              <a:rPr lang="en-US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цено</a:t>
            </a:r>
            <a:r>
              <a:rPr lang="x-none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й</a:t>
            </a:r>
            <a:r>
              <a:rPr lang="en-US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, что может </a:t>
            </a:r>
            <a:r>
              <a:rPr lang="en-US" sz="24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вызывать</a:t>
            </a:r>
            <a:r>
              <a:rPr lang="en-US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/>
            </a:r>
            <a:br>
              <a:rPr lang="ru-RU" sz="24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</a:br>
            <a:r>
              <a:rPr lang="en-US" sz="2400" dirty="0" err="1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неврозы</a:t>
            </a:r>
            <a:r>
              <a:rPr lang="en-US" sz="24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и различные </a:t>
            </a:r>
            <a:r>
              <a:rPr lang="en-US" sz="24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отклонения</a:t>
            </a:r>
            <a:r>
              <a:rPr lang="en-US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/>
            </a:r>
            <a:br>
              <a:rPr lang="ru-RU" sz="24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в </a:t>
            </a:r>
            <a:r>
              <a:rPr lang="en-US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развитии ребенка.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420332" y="4632603"/>
            <a:ext cx="6474143" cy="1930003"/>
          </a:xfrm>
          <a:prstGeom prst="roundRect">
            <a:avLst>
              <a:gd name="adj" fmla="val 568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7397472" y="4632603"/>
            <a:ext cx="91440" cy="1930003"/>
          </a:xfrm>
          <a:prstGeom prst="roundRect">
            <a:avLst>
              <a:gd name="adj" fmla="val 206967"/>
            </a:avLst>
          </a:prstGeom>
          <a:solidFill>
            <a:srgbClr val="438951"/>
          </a:solidFill>
          <a:ln/>
        </p:spPr>
      </p:sp>
      <p:sp>
        <p:nvSpPr>
          <p:cNvPr id="17" name="Text 15"/>
          <p:cNvSpPr/>
          <p:nvPr/>
        </p:nvSpPr>
        <p:spPr>
          <a:xfrm>
            <a:off x="7722036" y="4780001"/>
            <a:ext cx="2628424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800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Разумная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722036" y="5108614"/>
            <a:ext cx="6089213" cy="13302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Основана на понимании, </a:t>
            </a:r>
            <a:r>
              <a:rPr lang="en-US" sz="24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уважении</a:t>
            </a:r>
            <a:r>
              <a:rPr lang="en-US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/>
            </a:r>
            <a:br>
              <a:rPr lang="ru-RU" sz="24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и </a:t>
            </a:r>
            <a:r>
              <a:rPr lang="en-US" sz="24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балансе между свободой и ответственностью, что способствует формированию гармоничной личности.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465092" y="7556897"/>
            <a:ext cx="13158549" cy="672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https://www.youtube.com/watch?v=6_2qSYSiWLY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72339" y="478971"/>
            <a:ext cx="11877675" cy="653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E74C3C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Ограничивающие фразы: </a:t>
            </a:r>
            <a:r>
              <a:rPr lang="x-none" sz="3200" b="1" dirty="0">
                <a:solidFill>
                  <a:srgbClr val="E74C3C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ф</a:t>
            </a:r>
            <a:r>
              <a:rPr lang="en-US" sz="3200" b="1" dirty="0" err="1">
                <a:solidFill>
                  <a:srgbClr val="E74C3C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еномен</a:t>
            </a:r>
            <a:r>
              <a:rPr lang="en-US" sz="3200" b="1" dirty="0">
                <a:solidFill>
                  <a:srgbClr val="E74C3C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E74C3C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«</a:t>
            </a:r>
            <a:r>
              <a:rPr lang="ru-RU" sz="3200" b="1" dirty="0" smtClean="0">
                <a:solidFill>
                  <a:srgbClr val="E74C3C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с</a:t>
            </a:r>
            <a:r>
              <a:rPr lang="en-US" sz="3200" b="1" dirty="0" err="1" smtClean="0">
                <a:solidFill>
                  <a:srgbClr val="E74C3C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вязанного</a:t>
            </a:r>
            <a:r>
              <a:rPr lang="en-US" sz="3200" b="1" dirty="0" smtClean="0">
                <a:solidFill>
                  <a:srgbClr val="E74C3C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E74C3C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реб</a:t>
            </a:r>
            <a:r>
              <a:rPr lang="ru-RU" sz="3200" b="1" dirty="0" smtClean="0">
                <a:solidFill>
                  <a:srgbClr val="E74C3C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е</a:t>
            </a:r>
            <a:r>
              <a:rPr lang="en-US" sz="3200" b="1" dirty="0" err="1" smtClean="0">
                <a:solidFill>
                  <a:srgbClr val="E74C3C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нка</a:t>
            </a:r>
            <a:r>
              <a:rPr lang="en-US" sz="3200" b="1" dirty="0">
                <a:solidFill>
                  <a:srgbClr val="E74C3C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»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340963" y="1660594"/>
            <a:ext cx="6586418" cy="26608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3200" dirty="0">
                <a:solidFill>
                  <a:srgbClr val="E74C3C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«Не бегай, не </a:t>
            </a:r>
            <a:r>
              <a:rPr lang="en-US" sz="3200" dirty="0" err="1">
                <a:solidFill>
                  <a:srgbClr val="E74C3C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упади</a:t>
            </a:r>
            <a:r>
              <a:rPr lang="en-US" sz="3200" dirty="0" smtClean="0">
                <a:solidFill>
                  <a:srgbClr val="E74C3C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...»</a:t>
            </a:r>
            <a:endParaRPr lang="ru-RU" sz="3200" dirty="0" smtClean="0">
              <a:solidFill>
                <a:srgbClr val="E74C3C"/>
              </a:solidFill>
              <a:latin typeface="Arial" panose="020B0604020202020204" pitchFamily="34" charset="0"/>
              <a:ea typeface="Nobile" pitchFamily="34" charset="-122"/>
              <a:cs typeface="Arial" panose="020B0604020202020204" pitchFamily="34" charset="0"/>
            </a:endParaRPr>
          </a:p>
          <a:p>
            <a:pPr marL="342900" indent="-342900">
              <a:buSzPct val="100000"/>
              <a:buFontTx/>
              <a:buChar char="•"/>
            </a:pPr>
            <a:r>
              <a:rPr lang="en-US" sz="3200" dirty="0">
                <a:solidFill>
                  <a:srgbClr val="E74C3C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«</a:t>
            </a:r>
            <a:r>
              <a:rPr lang="en-US" sz="3200" dirty="0" err="1">
                <a:solidFill>
                  <a:srgbClr val="E74C3C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Не</a:t>
            </a:r>
            <a:r>
              <a:rPr lang="en-US" sz="3200" dirty="0">
                <a:solidFill>
                  <a:srgbClr val="E74C3C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E74C3C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трогай</a:t>
            </a:r>
            <a:r>
              <a:rPr lang="en-US" sz="3200" dirty="0" smtClean="0">
                <a:solidFill>
                  <a:srgbClr val="E74C3C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...»</a:t>
            </a:r>
            <a:endParaRPr lang="ru-RU" sz="3200" dirty="0" smtClean="0">
              <a:solidFill>
                <a:srgbClr val="E74C3C"/>
              </a:solidFill>
              <a:latin typeface="Arial" panose="020B0604020202020204" pitchFamily="34" charset="0"/>
              <a:ea typeface="Nobile" pitchFamily="34" charset="-122"/>
              <a:cs typeface="Arial" panose="020B0604020202020204" pitchFamily="34" charset="0"/>
            </a:endParaRPr>
          </a:p>
          <a:p>
            <a:pPr marL="342900" indent="-342900">
              <a:buSzPct val="100000"/>
              <a:buFontTx/>
              <a:buChar char="•"/>
            </a:pPr>
            <a:r>
              <a:rPr lang="en-US" sz="3200" dirty="0">
                <a:solidFill>
                  <a:srgbClr val="E74C3C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«</a:t>
            </a:r>
            <a:r>
              <a:rPr lang="en-US" sz="3200" dirty="0" err="1">
                <a:solidFill>
                  <a:srgbClr val="E74C3C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Не</a:t>
            </a:r>
            <a:r>
              <a:rPr lang="en-US" sz="3200" dirty="0">
                <a:solidFill>
                  <a:srgbClr val="E74C3C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E74C3C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слушай</a:t>
            </a:r>
            <a:r>
              <a:rPr lang="en-US" sz="3200" dirty="0" smtClean="0">
                <a:solidFill>
                  <a:srgbClr val="E74C3C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...»</a:t>
            </a:r>
            <a:endParaRPr lang="ru-RU" sz="3200" dirty="0" smtClean="0">
              <a:solidFill>
                <a:srgbClr val="E74C3C"/>
              </a:solidFill>
              <a:latin typeface="Arial" panose="020B0604020202020204" pitchFamily="34" charset="0"/>
              <a:ea typeface="Nobile" pitchFamily="34" charset="-122"/>
              <a:cs typeface="Arial" panose="020B0604020202020204" pitchFamily="34" charset="0"/>
            </a:endParaRPr>
          </a:p>
          <a:p>
            <a:pPr marL="342900" indent="-342900">
              <a:buSzPct val="100000"/>
              <a:buFontTx/>
              <a:buChar char="•"/>
            </a:pPr>
            <a:r>
              <a:rPr lang="en-US" sz="3200" dirty="0">
                <a:solidFill>
                  <a:srgbClr val="E74C3C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«</a:t>
            </a:r>
            <a:r>
              <a:rPr lang="en-US" sz="3200" dirty="0" err="1">
                <a:solidFill>
                  <a:srgbClr val="E74C3C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Закрой</a:t>
            </a:r>
            <a:r>
              <a:rPr lang="en-US" sz="3200" dirty="0">
                <a:solidFill>
                  <a:srgbClr val="E74C3C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E74C3C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рот</a:t>
            </a:r>
            <a:r>
              <a:rPr lang="en-US" sz="3200" dirty="0">
                <a:solidFill>
                  <a:srgbClr val="E74C3C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...»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00000"/>
              <a:buFontTx/>
              <a:buChar char="•"/>
            </a:pPr>
            <a:r>
              <a:rPr lang="en-US" sz="3200" dirty="0">
                <a:solidFill>
                  <a:srgbClr val="E74C3C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«</a:t>
            </a:r>
            <a:r>
              <a:rPr lang="en-US" sz="3200" dirty="0" err="1">
                <a:solidFill>
                  <a:srgbClr val="E74C3C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Не</a:t>
            </a:r>
            <a:r>
              <a:rPr lang="en-US" sz="3200" dirty="0">
                <a:solidFill>
                  <a:srgbClr val="E74C3C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E74C3C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смотри</a:t>
            </a:r>
            <a:r>
              <a:rPr lang="en-US" sz="3200" dirty="0">
                <a:solidFill>
                  <a:srgbClr val="E74C3C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E74C3C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этот</a:t>
            </a:r>
            <a:r>
              <a:rPr lang="en-US" sz="3200" dirty="0">
                <a:solidFill>
                  <a:srgbClr val="E74C3C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E74C3C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фильм</a:t>
            </a:r>
            <a:r>
              <a:rPr lang="en-US" sz="3200" dirty="0" smtClean="0">
                <a:solidFill>
                  <a:srgbClr val="E74C3C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...»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40425" y="1964531"/>
            <a:ext cx="6586418" cy="247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40425" y="2265521"/>
            <a:ext cx="6586418" cy="247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40425" y="2566511"/>
            <a:ext cx="6586418" cy="247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40425" y="2867501"/>
            <a:ext cx="6586418" cy="247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177" y="1132114"/>
            <a:ext cx="6518692" cy="6518692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600532" y="4375265"/>
            <a:ext cx="6761164" cy="1808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3FF557B-991A-4244-96BA-BB6573B097C8}"/>
              </a:ext>
            </a:extLst>
          </p:cNvPr>
          <p:cNvSpPr txBox="1"/>
          <p:nvPr/>
        </p:nvSpPr>
        <p:spPr>
          <a:xfrm>
            <a:off x="340963" y="7599152"/>
            <a:ext cx="65263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sz="20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https://www.youtube.com/watch?v=tQq5s9-Ngnk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0963" y="4599138"/>
            <a:ext cx="57208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Чрезмерное</a:t>
            </a:r>
            <a:r>
              <a:rPr lang="en-US" sz="28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использование</a:t>
            </a:r>
            <a:r>
              <a:rPr lang="en-US" sz="28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подобных</a:t>
            </a:r>
            <a:r>
              <a:rPr lang="en-US" sz="28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запретов</a:t>
            </a:r>
            <a:r>
              <a:rPr lang="en-US" sz="28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может</a:t>
            </a:r>
            <a:r>
              <a:rPr lang="en-US" sz="28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негативно</a:t>
            </a:r>
            <a:r>
              <a:rPr lang="en-US" sz="28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повлиять</a:t>
            </a:r>
            <a:r>
              <a:rPr lang="en-US" sz="28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</a:br>
            <a:r>
              <a:rPr lang="en-US" sz="2800" dirty="0" err="1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на</a:t>
            </a:r>
            <a:r>
              <a:rPr lang="en-US" sz="28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развитие</a:t>
            </a:r>
            <a:r>
              <a:rPr lang="en-US" sz="28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реб</a:t>
            </a:r>
            <a:r>
              <a:rPr lang="ru-RU" sz="28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е</a:t>
            </a:r>
            <a:r>
              <a:rPr lang="en-US" sz="28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нка</a:t>
            </a:r>
            <a:r>
              <a:rPr lang="en-US" sz="28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. </a:t>
            </a:r>
            <a:r>
              <a:rPr lang="ru-RU" sz="28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Стремитесь</a:t>
            </a:r>
            <a:r>
              <a:rPr lang="en-US" sz="28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к </a:t>
            </a:r>
            <a:r>
              <a:rPr lang="en-US" sz="28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поиску</a:t>
            </a:r>
            <a:r>
              <a:rPr lang="en-US" sz="28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7AE6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разумных</a:t>
            </a:r>
            <a:r>
              <a:rPr lang="en-US" sz="2800" b="1" dirty="0">
                <a:solidFill>
                  <a:srgbClr val="27AE6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7AE6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компромиссов</a:t>
            </a:r>
            <a:r>
              <a:rPr lang="en-US" sz="28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" y="233062"/>
            <a:ext cx="9144000" cy="23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FF8C0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Разбор ситуаций: </a:t>
            </a:r>
            <a:r>
              <a:rPr lang="ru-RU" sz="4800" b="1" dirty="0" smtClean="0">
                <a:solidFill>
                  <a:srgbClr val="FF8C0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/>
            </a:r>
            <a:br>
              <a:rPr lang="ru-RU" sz="4800" b="1" dirty="0" smtClean="0">
                <a:solidFill>
                  <a:srgbClr val="FF8C0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</a:br>
            <a:r>
              <a:rPr lang="x-none" sz="4800" b="1" smtClean="0">
                <a:solidFill>
                  <a:srgbClr val="FF8C0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н</a:t>
            </a:r>
            <a:r>
              <a:rPr lang="en-US" sz="4800" b="1" dirty="0">
                <a:solidFill>
                  <a:srgbClr val="FF8C0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а пути к </a:t>
            </a:r>
            <a:r>
              <a:rPr lang="en-US" sz="4800" b="1" dirty="0" err="1">
                <a:solidFill>
                  <a:srgbClr val="FF8C0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пониманию</a:t>
            </a:r>
            <a:r>
              <a:rPr lang="en-US" sz="4800" b="1" dirty="0">
                <a:solidFill>
                  <a:srgbClr val="FF8C0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 </a:t>
            </a:r>
            <a:r>
              <a:rPr lang="ru-RU" sz="4800" b="1" dirty="0">
                <a:solidFill>
                  <a:srgbClr val="FF8C0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/>
            </a:r>
            <a:br>
              <a:rPr lang="ru-RU" sz="4800" b="1" dirty="0">
                <a:solidFill>
                  <a:srgbClr val="FF8C0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</a:br>
            <a:r>
              <a:rPr lang="en-US" sz="4800" b="1" dirty="0" smtClean="0">
                <a:solidFill>
                  <a:srgbClr val="FF8C0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и </a:t>
            </a:r>
            <a:r>
              <a:rPr lang="en-US" sz="4800" b="1" dirty="0">
                <a:solidFill>
                  <a:srgbClr val="FF8C00"/>
                </a:solidFill>
                <a:latin typeface="Arial" panose="020B0604020202020204" pitchFamily="34" charset="0"/>
                <a:ea typeface="Fraunces Extra Bold" pitchFamily="34" charset="-122"/>
                <a:cs typeface="Arial" panose="020B0604020202020204" pitchFamily="34" charset="0"/>
              </a:rPr>
              <a:t>любви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84563" y="2543073"/>
            <a:ext cx="7974876" cy="5454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 algn="just">
              <a:buSzPct val="100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8C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Разбитая </a:t>
            </a:r>
            <a:r>
              <a:rPr lang="en-US" sz="2800" b="1" dirty="0" err="1">
                <a:solidFill>
                  <a:srgbClr val="FF8C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чашка</a:t>
            </a:r>
            <a:r>
              <a:rPr lang="en-US" sz="2800" b="1" dirty="0" smtClean="0">
                <a:solidFill>
                  <a:srgbClr val="FF8C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:</a:t>
            </a:r>
            <a:endParaRPr lang="ru-RU" sz="2800" b="1" dirty="0" smtClean="0">
              <a:solidFill>
                <a:srgbClr val="FF8C00"/>
              </a:solidFill>
              <a:latin typeface="Arial" panose="020B0604020202020204" pitchFamily="34" charset="0"/>
              <a:ea typeface="Nobile" pitchFamily="34" charset="-122"/>
              <a:cs typeface="Arial" panose="020B0604020202020204" pitchFamily="34" charset="0"/>
            </a:endParaRPr>
          </a:p>
          <a:p>
            <a:pPr algn="just">
              <a:buSzPct val="100000"/>
            </a:pPr>
            <a:r>
              <a:rPr lang="en-US" sz="2800" dirty="0" err="1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Какой</a:t>
            </a:r>
            <a:r>
              <a:rPr lang="en-US" sz="28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должна быть реакция мамы в данной </a:t>
            </a:r>
            <a:r>
              <a:rPr lang="en-US" sz="28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ситуации</a:t>
            </a:r>
            <a:r>
              <a:rPr lang="en-US" sz="28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?</a:t>
            </a:r>
            <a:endParaRPr lang="ru-RU" sz="2800" dirty="0" smtClean="0">
              <a:solidFill>
                <a:srgbClr val="405449"/>
              </a:solidFill>
              <a:latin typeface="Arial" panose="020B0604020202020204" pitchFamily="34" charset="0"/>
              <a:ea typeface="Nobile" pitchFamily="34" charset="-122"/>
              <a:cs typeface="Arial" panose="020B0604020202020204" pitchFamily="34" charset="0"/>
            </a:endParaRPr>
          </a:p>
          <a:p>
            <a:pPr marL="457200" indent="-457200" algn="just">
              <a:buSzPct val="100000"/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FF8C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Письмо</a:t>
            </a:r>
            <a:r>
              <a:rPr lang="en-US" sz="2800" b="1" dirty="0" smtClean="0">
                <a:solidFill>
                  <a:srgbClr val="FF8C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8C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от</a:t>
            </a:r>
            <a:r>
              <a:rPr lang="en-US" sz="2800" b="1" dirty="0">
                <a:solidFill>
                  <a:srgbClr val="FF8C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8C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сына</a:t>
            </a:r>
            <a:r>
              <a:rPr lang="en-US" sz="2800" b="1" dirty="0" smtClean="0">
                <a:solidFill>
                  <a:srgbClr val="FF8C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:</a:t>
            </a:r>
            <a:endParaRPr lang="ru-RU" sz="2800" b="1" dirty="0" smtClean="0">
              <a:solidFill>
                <a:srgbClr val="FF8C00"/>
              </a:solidFill>
              <a:latin typeface="Arial" panose="020B0604020202020204" pitchFamily="34" charset="0"/>
              <a:ea typeface="Nobile" pitchFamily="34" charset="-122"/>
              <a:cs typeface="Arial" panose="020B0604020202020204" pitchFamily="34" charset="0"/>
            </a:endParaRPr>
          </a:p>
          <a:p>
            <a:pPr algn="just">
              <a:buSzPct val="100000"/>
            </a:pPr>
            <a:r>
              <a:rPr lang="en-US" sz="2800" dirty="0" err="1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Что</a:t>
            </a:r>
            <a:r>
              <a:rPr lang="en-US" sz="28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переживает</a:t>
            </a:r>
            <a:r>
              <a:rPr lang="en-US" sz="28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сын</a:t>
            </a:r>
            <a:r>
              <a:rPr lang="en-US" sz="28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и </a:t>
            </a:r>
            <a:r>
              <a:rPr lang="en-US" sz="28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как</a:t>
            </a:r>
            <a:r>
              <a:rPr lang="en-US" sz="28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отцу</a:t>
            </a:r>
            <a:r>
              <a:rPr lang="en-US" sz="28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следует</a:t>
            </a:r>
            <a:r>
              <a:rPr lang="en-US" sz="28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отреагировать</a:t>
            </a:r>
            <a:r>
              <a:rPr lang="en-US" sz="28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?</a:t>
            </a:r>
            <a:endParaRPr lang="ru-RU" sz="2800" dirty="0" smtClean="0">
              <a:solidFill>
                <a:srgbClr val="405449"/>
              </a:solidFill>
              <a:latin typeface="Arial" panose="020B0604020202020204" pitchFamily="34" charset="0"/>
              <a:ea typeface="Nobile" pitchFamily="34" charset="-122"/>
              <a:cs typeface="Arial" panose="020B0604020202020204" pitchFamily="34" charset="0"/>
            </a:endParaRPr>
          </a:p>
          <a:p>
            <a:pPr marL="457200" indent="-457200" algn="just">
              <a:buSzPct val="100000"/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FF8C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Грязная</a:t>
            </a:r>
            <a:r>
              <a:rPr lang="en-US" sz="2800" b="1" dirty="0" smtClean="0">
                <a:solidFill>
                  <a:srgbClr val="FF8C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8C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одежда</a:t>
            </a:r>
            <a:r>
              <a:rPr lang="en-US" sz="2800" b="1" dirty="0" smtClean="0">
                <a:solidFill>
                  <a:srgbClr val="FF8C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:</a:t>
            </a:r>
            <a:endParaRPr lang="ru-RU" sz="2800" b="1" dirty="0" smtClean="0">
              <a:solidFill>
                <a:srgbClr val="FF8C00"/>
              </a:solidFill>
              <a:latin typeface="Arial" panose="020B0604020202020204" pitchFamily="34" charset="0"/>
              <a:ea typeface="Nobile" pitchFamily="34" charset="-122"/>
              <a:cs typeface="Arial" panose="020B0604020202020204" pitchFamily="34" charset="0"/>
            </a:endParaRPr>
          </a:p>
          <a:p>
            <a:pPr algn="just">
              <a:buSzPct val="100000"/>
            </a:pPr>
            <a:r>
              <a:rPr lang="en-US" sz="2800" dirty="0" err="1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Как</a:t>
            </a:r>
            <a:r>
              <a:rPr lang="en-US" sz="28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маме</a:t>
            </a:r>
            <a:r>
              <a:rPr lang="en-US" sz="28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эффективно</a:t>
            </a:r>
            <a:r>
              <a:rPr lang="en-US" sz="28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отреагировать</a:t>
            </a:r>
            <a:r>
              <a:rPr lang="en-US" sz="28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на</a:t>
            </a:r>
            <a:r>
              <a:rPr lang="en-US" sz="28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произошедшее</a:t>
            </a:r>
            <a:r>
              <a:rPr lang="en-US" sz="28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?</a:t>
            </a:r>
            <a:endParaRPr lang="ru-RU" sz="2800" dirty="0" smtClean="0">
              <a:solidFill>
                <a:srgbClr val="405449"/>
              </a:solidFill>
              <a:latin typeface="Arial" panose="020B0604020202020204" pitchFamily="34" charset="0"/>
              <a:ea typeface="Nobile" pitchFamily="34" charset="-122"/>
              <a:cs typeface="Arial" panose="020B0604020202020204" pitchFamily="34" charset="0"/>
            </a:endParaRPr>
          </a:p>
          <a:p>
            <a:pPr marL="457200" indent="-457200" algn="just">
              <a:buSzPct val="100000"/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FF8C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Рисунок</a:t>
            </a:r>
            <a:r>
              <a:rPr lang="en-US" sz="2800" b="1" dirty="0" smtClean="0">
                <a:solidFill>
                  <a:srgbClr val="FF8C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8C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на</a:t>
            </a:r>
            <a:r>
              <a:rPr lang="en-US" sz="2800" b="1" dirty="0">
                <a:solidFill>
                  <a:srgbClr val="FF8C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8C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обоях</a:t>
            </a:r>
            <a:r>
              <a:rPr lang="en-US" sz="2800" b="1" dirty="0" smtClean="0">
                <a:solidFill>
                  <a:srgbClr val="FF8C00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:</a:t>
            </a:r>
            <a:endParaRPr lang="ru-RU" sz="2800" b="1" dirty="0" smtClean="0">
              <a:solidFill>
                <a:srgbClr val="FF8C00"/>
              </a:solidFill>
              <a:latin typeface="Arial" panose="020B0604020202020204" pitchFamily="34" charset="0"/>
              <a:ea typeface="Nobile" pitchFamily="34" charset="-122"/>
              <a:cs typeface="Arial" panose="020B0604020202020204" pitchFamily="34" charset="0"/>
            </a:endParaRPr>
          </a:p>
          <a:p>
            <a:pPr algn="just">
              <a:buSzPct val="100000"/>
            </a:pPr>
            <a:r>
              <a:rPr lang="en-US" sz="2800" dirty="0" err="1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Как</a:t>
            </a:r>
            <a:r>
              <a:rPr lang="en-US" sz="28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родителям</a:t>
            </a:r>
            <a:r>
              <a:rPr lang="en-US" sz="28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следует</a:t>
            </a:r>
            <a:r>
              <a:rPr lang="en-US" sz="28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поступить</a:t>
            </a:r>
            <a:r>
              <a:rPr lang="en-US" sz="28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в </a:t>
            </a:r>
            <a:r>
              <a:rPr lang="en-US" sz="28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этой</a:t>
            </a:r>
            <a:r>
              <a:rPr lang="en-US" sz="28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непростой</a:t>
            </a:r>
            <a:r>
              <a:rPr lang="en-US" sz="2800" dirty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ситуации</a:t>
            </a:r>
            <a:r>
              <a:rPr lang="en-US" sz="2800" dirty="0" smtClean="0">
                <a:solidFill>
                  <a:srgbClr val="405449"/>
                </a:solidFill>
                <a:latin typeface="Arial" panose="020B0604020202020204" pitchFamily="34" charset="0"/>
                <a:ea typeface="Nobile" pitchFamily="34" charset="-122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93790" y="686466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buSzPct val="10000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319</Words>
  <Application>Microsoft Office PowerPoint</Application>
  <PresentationFormat>Произвольный</PresentationFormat>
  <Paragraphs>75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Fraunces Extra Bold</vt:lpstr>
      <vt:lpstr>Nobile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Professional</dc:creator>
  <cp:lastModifiedBy>Яна Капуста</cp:lastModifiedBy>
  <cp:revision>12</cp:revision>
  <dcterms:created xsi:type="dcterms:W3CDTF">2025-09-19T14:57:38Z</dcterms:created>
  <dcterms:modified xsi:type="dcterms:W3CDTF">2025-09-22T07:11:08Z</dcterms:modified>
</cp:coreProperties>
</file>