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9" r:id="rId4"/>
  </p:sldMasterIdLst>
  <p:notesMasterIdLst>
    <p:notesMasterId r:id="rId20"/>
  </p:notesMasterIdLst>
  <p:handoutMasterIdLst>
    <p:handoutMasterId r:id="rId21"/>
  </p:handoutMasterIdLst>
  <p:sldIdLst>
    <p:sldId id="263" r:id="rId5"/>
    <p:sldId id="444" r:id="rId6"/>
    <p:sldId id="388" r:id="rId7"/>
    <p:sldId id="422" r:id="rId8"/>
    <p:sldId id="428" r:id="rId9"/>
    <p:sldId id="445" r:id="rId10"/>
    <p:sldId id="449" r:id="rId11"/>
    <p:sldId id="446" r:id="rId12"/>
    <p:sldId id="347" r:id="rId13"/>
    <p:sldId id="338" r:id="rId14"/>
    <p:sldId id="447" r:id="rId15"/>
    <p:sldId id="448" r:id="rId16"/>
    <p:sldId id="357" r:id="rId17"/>
    <p:sldId id="442" r:id="rId18"/>
    <p:sldId id="45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68616-A468-496D-B5A9-55BA9DD12F78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54A4F-F168-4831-94AA-9DBE15D8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50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8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69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15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79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2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9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4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5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9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0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05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4A4F-F168-4831-94AA-9DBE15D805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6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57" y="7744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5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796" y="188937"/>
            <a:ext cx="11635165" cy="2176147"/>
          </a:xfrm>
        </p:spPr>
        <p:txBody>
          <a:bodyPr anchor="b"/>
          <a:lstStyle/>
          <a:p>
            <a:pPr marL="457200" indent="457200" eaLnBrk="0" fontAlgn="base" hangingPunct="0"/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приёма сравнения при решении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двух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составных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задач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состоящих из двух простых: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 </a:t>
            </a:r>
            <a:r>
              <a:rPr lang="ru-RU" sz="2400" b="1" dirty="0">
                <a:latin typeface="Times New Roman" panose="02020603050405020304" pitchFamily="18" charset="0"/>
              </a:rPr>
              <a:t>первая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числа на несколько единиц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косвенной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>
                <a:latin typeface="Times New Roman" panose="02020603050405020304" pitchFamily="18" charset="0"/>
              </a:rPr>
              <a:t>вторая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числа на несколько единиц </a:t>
            </a:r>
            <a:r>
              <a:rPr lang="ru-RU" sz="2400" b="1" dirty="0">
                <a:latin typeface="Times New Roman" panose="02020603050405020304" pitchFamily="18" charset="0"/>
              </a:rPr>
              <a:t>в прямой форме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 </a:t>
            </a:r>
            <a:r>
              <a:rPr lang="ru-RU" sz="2400" b="1" dirty="0">
                <a:latin typeface="Times New Roman" panose="02020603050405020304" pitchFamily="18" charset="0"/>
              </a:rPr>
              <a:t>первая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числа на несколько единиц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косвенн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 форме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>
                <a:latin typeface="Times New Roman" panose="02020603050405020304" pitchFamily="18" charset="0"/>
              </a:rPr>
              <a:t>вторая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числа на несколько единиц </a:t>
            </a:r>
            <a:r>
              <a:rPr lang="ru-RU" sz="2400" b="1" dirty="0">
                <a:latin typeface="Times New Roman" panose="02020603050405020304" pitchFamily="18" charset="0"/>
              </a:rPr>
              <a:t>в прямой форме</a:t>
            </a: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204BC32-C191-45F9-98C9-6ABB5725A4A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95" y="3361765"/>
            <a:ext cx="4168588" cy="17212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A2645EF-B48B-43D4-ACB4-B7CD8EA36D37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B68D0F5-99F4-4F26-BB5D-3DB296B5DE45}"/>
              </a:ext>
            </a:extLst>
          </p:cNvPr>
          <p:cNvSpPr/>
          <p:nvPr/>
        </p:nvSpPr>
        <p:spPr>
          <a:xfrm>
            <a:off x="3559456" y="5513294"/>
            <a:ext cx="5919395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у себя знание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23401717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761133"/>
            <a:ext cx="8097092" cy="177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другая —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388660" y="5118139"/>
            <a:ext cx="6589058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78266770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761133"/>
            <a:ext cx="80970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559456" y="5513294"/>
            <a:ext cx="5648937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у себя знание правила.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C382A24-2A15-4190-B5E9-1A4D40CE0391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24" y="3801034"/>
            <a:ext cx="4338917" cy="13357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761133"/>
            <a:ext cx="8097092" cy="177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другая —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388660" y="5118139"/>
            <a:ext cx="6589058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6" y="1449199"/>
            <a:ext cx="841193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ли у вас трудности при составлении </a:t>
            </a:r>
            <a:br>
              <a:rPr lang="ru-RU" sz="2400" b="1" dirty="0"/>
            </a:br>
            <a:r>
              <a:rPr lang="ru-RU" sz="2400" b="1" dirty="0"/>
              <a:t>краткой 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762644" y="3015053"/>
            <a:ext cx="6638677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ли вам вместе проверять правильность составления краткой записи </a:t>
            </a:r>
            <a:br>
              <a:rPr lang="ru-RU" sz="2400" b="1" dirty="0"/>
            </a:br>
            <a:r>
              <a:rPr lang="ru-RU" sz="2400" b="1" dirty="0"/>
              <a:t>и 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762644" y="4637419"/>
            <a:ext cx="6638677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все 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36543027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18847" y="367553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Повторите!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4102183" y="5598858"/>
            <a:ext cx="4886568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расскажите друг другу правило.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204BC32-C191-45F9-98C9-6ABB5725A4A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95" y="3361765"/>
            <a:ext cx="4168588" cy="17212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824937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18847" y="367553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Повторите!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4102183" y="5598858"/>
            <a:ext cx="4865288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расскажите друг другу правило.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D41C7F5-CB10-4B29-B2CE-91281A5D8C70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9" y="3571280"/>
            <a:ext cx="4706469" cy="156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884262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775447" y="448235"/>
            <a:ext cx="10641106" cy="585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Составьте краткие записи и решите задачи.</a:t>
            </a:r>
          </a:p>
          <a:p>
            <a:pPr indent="401955"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	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парке посадили 50 клёнов. Это на 20 деревьев больше, чем посадили берёз. Сколько дубов посадили, если их на 15 больше, чем берёз?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Вариант 2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Высота ели — 30 м. Это на 9 м ниже высоты сосны. Найдите высоту берёзы, если она на 15 м ниже сосны.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4789873" y="5468471"/>
            <a:ext cx="3336695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запишите в 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6A91129-00D9-4786-A73D-128275329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1796835" cy="32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3E6FCE3-B17D-4C6C-BC8C-3497548A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176" y="1798480"/>
            <a:ext cx="110796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5AFD0E-209B-4B53-B137-FCB0D2A0AE97}"/>
              </a:ext>
            </a:extLst>
          </p:cNvPr>
          <p:cNvSpPr txBox="1"/>
          <p:nvPr/>
        </p:nvSpPr>
        <p:spPr>
          <a:xfrm>
            <a:off x="835564" y="322730"/>
            <a:ext cx="10639260" cy="4762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парке посадили 50 клёнов. Это на 20 деревьев больше, чем посадили берёз. Сколько дубов посадили, если их на 15 больше, чем берёз?</a:t>
            </a:r>
            <a:endParaRPr lang="ru-RU" sz="3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Клёнов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—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20 больше.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Берёз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Дубов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?,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15 больше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= 30 (б.)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= 45 (д.)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45 дубов.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720F36CD-8EA5-49B2-B1B1-BDBA0F7E2AB0}"/>
              </a:ext>
            </a:extLst>
          </p:cNvPr>
          <p:cNvCxnSpPr>
            <a:cxnSpLocks/>
          </p:cNvCxnSpPr>
          <p:nvPr/>
        </p:nvCxnSpPr>
        <p:spPr>
          <a:xfrm flipH="1">
            <a:off x="3215828" y="1925068"/>
            <a:ext cx="2195195" cy="194945"/>
          </a:xfrm>
          <a:prstGeom prst="bentConnector3">
            <a:avLst>
              <a:gd name="adj1" fmla="val -14973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3851CDBF-1621-426F-8951-E5530966919D}"/>
              </a:ext>
            </a:extLst>
          </p:cNvPr>
          <p:cNvCxnSpPr/>
          <p:nvPr/>
        </p:nvCxnSpPr>
        <p:spPr>
          <a:xfrm flipH="1" flipV="1">
            <a:off x="4058122" y="2541914"/>
            <a:ext cx="285115" cy="223520"/>
          </a:xfrm>
          <a:prstGeom prst="bentConnector3">
            <a:avLst>
              <a:gd name="adj1" fmla="val -127572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D799537-A06B-44C5-B41C-0D1490BB51ED}"/>
              </a:ext>
            </a:extLst>
          </p:cNvPr>
          <p:cNvSpPr/>
          <p:nvPr/>
        </p:nvSpPr>
        <p:spPr>
          <a:xfrm>
            <a:off x="977153" y="5432611"/>
            <a:ext cx="9601200" cy="1345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Задание: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000" b="1" i="1" dirty="0"/>
              <a:t>Какие слова помогли выбрать правильно </a:t>
            </a:r>
            <a:r>
              <a:rPr lang="ru-RU" sz="2000" b="1" i="1" dirty="0">
                <a:solidFill>
                  <a:srgbClr val="FF0000"/>
                </a:solidFill>
              </a:rPr>
              <a:t>первое </a:t>
            </a:r>
            <a:r>
              <a:rPr lang="ru-RU" sz="2000" b="1" i="1" dirty="0"/>
              <a:t>и </a:t>
            </a:r>
            <a:r>
              <a:rPr lang="ru-RU" sz="2000" b="1" i="1" dirty="0">
                <a:solidFill>
                  <a:srgbClr val="FF0000"/>
                </a:solidFill>
              </a:rPr>
              <a:t>второе действия</a:t>
            </a:r>
            <a:r>
              <a:rPr lang="ru-RU" sz="2000" b="1" i="1" dirty="0"/>
              <a:t>? </a:t>
            </a:r>
          </a:p>
          <a:p>
            <a:pPr algn="ctr"/>
            <a:r>
              <a:rPr lang="ru-RU" sz="2000" b="1" i="1" dirty="0"/>
              <a:t>Что значит </a:t>
            </a:r>
            <a:r>
              <a:rPr lang="ru-RU" sz="2000" b="1" i="1" dirty="0">
                <a:solidFill>
                  <a:srgbClr val="FF0000"/>
                </a:solidFill>
              </a:rPr>
              <a:t>«это на 20 больше»</a:t>
            </a:r>
            <a:r>
              <a:rPr lang="ru-RU" sz="2000" b="1" i="1" dirty="0"/>
              <a:t>, </a:t>
            </a:r>
            <a:r>
              <a:rPr lang="ru-RU" sz="2000" b="1" i="1" dirty="0">
                <a:solidFill>
                  <a:srgbClr val="FF0000"/>
                </a:solidFill>
              </a:rPr>
              <a:t>«на 15 больше»</a:t>
            </a:r>
            <a:r>
              <a:rPr lang="ru-RU" sz="2000" b="1" i="1" dirty="0">
                <a:solidFill>
                  <a:schemeClr val="tx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3546426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18847" y="367553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Повторите!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496745" y="5598858"/>
            <a:ext cx="5904832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204BC32-C191-45F9-98C9-6ABB5725A4A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95" y="3361765"/>
            <a:ext cx="4168588" cy="17212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67958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6A91129-00D9-4786-A73D-128275329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1796835" cy="32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3E6FCE3-B17D-4C6C-BC8C-3497548A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176" y="1798480"/>
            <a:ext cx="110796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5AFD0E-209B-4B53-B137-FCB0D2A0AE97}"/>
              </a:ext>
            </a:extLst>
          </p:cNvPr>
          <p:cNvSpPr txBox="1"/>
          <p:nvPr/>
        </p:nvSpPr>
        <p:spPr>
          <a:xfrm>
            <a:off x="1353670" y="322730"/>
            <a:ext cx="9224683" cy="5265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07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Высота ели — 30 м. Это на 9 м ниже высоты сосны. Найдите высоту берёзы, если она на 15 м ниже сосны.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  — 30 м.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м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ниже.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Сосна — 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Берёза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?,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15 м ниже.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= 39 (м)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= 24 (м)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24 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720F36CD-8EA5-49B2-B1B1-BDBA0F7E2AB0}"/>
              </a:ext>
            </a:extLst>
          </p:cNvPr>
          <p:cNvCxnSpPr>
            <a:cxnSpLocks/>
          </p:cNvCxnSpPr>
          <p:nvPr/>
        </p:nvCxnSpPr>
        <p:spPr>
          <a:xfrm flipH="1">
            <a:off x="3524745" y="1860073"/>
            <a:ext cx="2195195" cy="194945"/>
          </a:xfrm>
          <a:prstGeom prst="bentConnector3">
            <a:avLst>
              <a:gd name="adj1" fmla="val -14973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3851CDBF-1621-426F-8951-E5530966919D}"/>
              </a:ext>
            </a:extLst>
          </p:cNvPr>
          <p:cNvCxnSpPr>
            <a:cxnSpLocks/>
          </p:cNvCxnSpPr>
          <p:nvPr/>
        </p:nvCxnSpPr>
        <p:spPr>
          <a:xfrm flipH="1" flipV="1">
            <a:off x="4746700" y="2482466"/>
            <a:ext cx="285115" cy="223520"/>
          </a:xfrm>
          <a:prstGeom prst="bentConnector3">
            <a:avLst>
              <a:gd name="adj1" fmla="val -83553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D799537-A06B-44C5-B41C-0D1490BB51ED}"/>
              </a:ext>
            </a:extLst>
          </p:cNvPr>
          <p:cNvSpPr/>
          <p:nvPr/>
        </p:nvSpPr>
        <p:spPr>
          <a:xfrm>
            <a:off x="977153" y="5432611"/>
            <a:ext cx="9601200" cy="1345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Задание: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000" b="1" i="1" dirty="0"/>
              <a:t>Какие слова помогли выбрать правильно </a:t>
            </a:r>
            <a:r>
              <a:rPr lang="ru-RU" sz="2000" b="1" i="1" dirty="0">
                <a:solidFill>
                  <a:srgbClr val="FF0000"/>
                </a:solidFill>
              </a:rPr>
              <a:t>первое </a:t>
            </a:r>
            <a:r>
              <a:rPr lang="ru-RU" sz="2000" b="1" i="1" dirty="0">
                <a:solidFill>
                  <a:schemeClr val="tx1"/>
                </a:solidFill>
              </a:rPr>
              <a:t>и </a:t>
            </a:r>
            <a:r>
              <a:rPr lang="ru-RU" sz="2000" b="1" i="1" dirty="0">
                <a:solidFill>
                  <a:srgbClr val="FF0000"/>
                </a:solidFill>
              </a:rPr>
              <a:t>второе действия</a:t>
            </a:r>
            <a:r>
              <a:rPr lang="ru-RU" sz="2000" b="1" i="1" dirty="0"/>
              <a:t>? </a:t>
            </a:r>
          </a:p>
          <a:p>
            <a:pPr algn="ctr"/>
            <a:r>
              <a:rPr lang="ru-RU" sz="2000" b="1" i="1" dirty="0"/>
              <a:t>Что значит </a:t>
            </a:r>
            <a:r>
              <a:rPr lang="ru-RU" sz="2000" b="1" i="1" dirty="0">
                <a:solidFill>
                  <a:srgbClr val="FF0000"/>
                </a:solidFill>
              </a:rPr>
              <a:t>«это на 9 ниже»</a:t>
            </a:r>
            <a:r>
              <a:rPr lang="ru-RU" sz="2000" b="1" i="1" dirty="0">
                <a:solidFill>
                  <a:schemeClr val="tx1"/>
                </a:solidFill>
              </a:rPr>
              <a:t>,</a:t>
            </a:r>
            <a:r>
              <a:rPr lang="ru-RU" sz="2000" b="1" i="1" dirty="0">
                <a:solidFill>
                  <a:srgbClr val="FF0000"/>
                </a:solidFill>
              </a:rPr>
              <a:t> «на 15 ниже»</a:t>
            </a:r>
            <a:r>
              <a:rPr lang="ru-RU" sz="2000" b="1" i="1" dirty="0"/>
              <a:t>?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9031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18847" y="367553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Повторите!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D41C7F5-CB10-4B29-B2CE-91281A5D8C70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9" y="3571280"/>
            <a:ext cx="4706469" cy="156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7DDF458-A11F-485D-AD6A-6ECD65D4D50D}"/>
              </a:ext>
            </a:extLst>
          </p:cNvPr>
          <p:cNvSpPr/>
          <p:nvPr/>
        </p:nvSpPr>
        <p:spPr>
          <a:xfrm>
            <a:off x="3496745" y="5598858"/>
            <a:ext cx="5840438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8031475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62479" y="712278"/>
            <a:ext cx="5322533" cy="519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Задача 1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Клёнов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—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20 больше.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Берёз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Дубов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?,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15 больше.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= 30 (б.)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= 45 (д.)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45 дубов.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868D109-F12C-442E-ADA4-71BC43339628}"/>
              </a:ext>
            </a:extLst>
          </p:cNvPr>
          <p:cNvSpPr/>
          <p:nvPr/>
        </p:nvSpPr>
        <p:spPr>
          <a:xfrm>
            <a:off x="2772995" y="5516053"/>
            <a:ext cx="6819240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сравните краткие записи и решения задач 1 и 2.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5AB7E2-78C9-493B-94FD-FD914D60B507}"/>
              </a:ext>
            </a:extLst>
          </p:cNvPr>
          <p:cNvSpPr txBox="1"/>
          <p:nvPr/>
        </p:nvSpPr>
        <p:spPr>
          <a:xfrm>
            <a:off x="5710517" y="788894"/>
            <a:ext cx="5747764" cy="3945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  — 30 м.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м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ниже.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Сосна — 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Берёза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?,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15 м ниже.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= 39 (м)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= 24 (м)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24 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068FED75-0279-4056-A6BB-2C1D5170C873}"/>
              </a:ext>
            </a:extLst>
          </p:cNvPr>
          <p:cNvCxnSpPr>
            <a:cxnSpLocks/>
          </p:cNvCxnSpPr>
          <p:nvPr/>
        </p:nvCxnSpPr>
        <p:spPr>
          <a:xfrm flipH="1">
            <a:off x="2630354" y="1671833"/>
            <a:ext cx="2195195" cy="194945"/>
          </a:xfrm>
          <a:prstGeom prst="bentConnector3">
            <a:avLst>
              <a:gd name="adj1" fmla="val -3947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5AC241DA-9E79-49F5-A0CD-A148EC2D4D98}"/>
              </a:ext>
            </a:extLst>
          </p:cNvPr>
          <p:cNvCxnSpPr>
            <a:cxnSpLocks/>
          </p:cNvCxnSpPr>
          <p:nvPr/>
        </p:nvCxnSpPr>
        <p:spPr>
          <a:xfrm flipH="1">
            <a:off x="7937544" y="1676732"/>
            <a:ext cx="2195195" cy="194945"/>
          </a:xfrm>
          <a:prstGeom prst="bentConnector3">
            <a:avLst>
              <a:gd name="adj1" fmla="val -8847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Соединитель: уступ 33">
            <a:extLst>
              <a:ext uri="{FF2B5EF4-FFF2-40B4-BE49-F238E27FC236}">
                <a16:creationId xmlns:a16="http://schemas.microsoft.com/office/drawing/2014/main" id="{DD401450-AB6E-4676-B2C2-4262702CB17F}"/>
              </a:ext>
            </a:extLst>
          </p:cNvPr>
          <p:cNvCxnSpPr/>
          <p:nvPr/>
        </p:nvCxnSpPr>
        <p:spPr>
          <a:xfrm flipH="1" flipV="1">
            <a:off x="3479583" y="2239016"/>
            <a:ext cx="285115" cy="223520"/>
          </a:xfrm>
          <a:prstGeom prst="bentConnector3">
            <a:avLst>
              <a:gd name="adj1" fmla="val -152726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2EA54DDF-1117-4309-B1A9-9B747B578BAA}"/>
              </a:ext>
            </a:extLst>
          </p:cNvPr>
          <p:cNvCxnSpPr>
            <a:cxnSpLocks/>
          </p:cNvCxnSpPr>
          <p:nvPr/>
        </p:nvCxnSpPr>
        <p:spPr>
          <a:xfrm flipH="1" flipV="1">
            <a:off x="9177698" y="2327698"/>
            <a:ext cx="285115" cy="223520"/>
          </a:xfrm>
          <a:prstGeom prst="bentConnector3">
            <a:avLst>
              <a:gd name="adj1" fmla="val -71817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808608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purl.org/dc/terms/"/>
    <ds:schemaRef ds:uri="2547570a-e5f4-4946-a4c3-82580e42479e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6ee78bd2-4339-4042-adc0-bcc64641998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16781</TotalTime>
  <Words>628</Words>
  <Application>Microsoft Office PowerPoint</Application>
  <PresentationFormat>Широкоэкранный</PresentationFormat>
  <Paragraphs>142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Segoe UI Light</vt:lpstr>
      <vt:lpstr>Times New Roman</vt:lpstr>
      <vt:lpstr>YS Text</vt:lpstr>
      <vt:lpstr>Тема1</vt:lpstr>
      <vt:lpstr>     Использование приёма сравнения при решении  двух составных задач, состоящих из двух простых:  1)  первая — на уменьшение числа на несколько единиц в косвенной форме; вторая — на увеличение числа на несколько единиц в прямой форме;  2)  первая — на увеличение числа на несколько единиц в косвенной форме; вторая — на уменьшение числа на несколько единиц в прямой форме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m32</cp:lastModifiedBy>
  <cp:revision>296</cp:revision>
  <dcterms:created xsi:type="dcterms:W3CDTF">2022-11-26T19:01:26Z</dcterms:created>
  <dcterms:modified xsi:type="dcterms:W3CDTF">2025-07-31T08:15:58Z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