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9" r:id="rId4"/>
  </p:sldMasterIdLst>
  <p:handoutMasterIdLst>
    <p:handoutMasterId r:id="rId20"/>
  </p:handoutMasterIdLst>
  <p:sldIdLst>
    <p:sldId id="263" r:id="rId5"/>
    <p:sldId id="444" r:id="rId6"/>
    <p:sldId id="388" r:id="rId7"/>
    <p:sldId id="422" r:id="rId8"/>
    <p:sldId id="440" r:id="rId9"/>
    <p:sldId id="445" r:id="rId10"/>
    <p:sldId id="443" r:id="rId11"/>
    <p:sldId id="446" r:id="rId12"/>
    <p:sldId id="347" r:id="rId13"/>
    <p:sldId id="338" r:id="rId14"/>
    <p:sldId id="447" r:id="rId15"/>
    <p:sldId id="448" r:id="rId16"/>
    <p:sldId id="357" r:id="rId17"/>
    <p:sldId id="442" r:id="rId18"/>
    <p:sldId id="44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F6"/>
    <a:srgbClr val="FADFEB"/>
    <a:srgbClr val="DEF3F8"/>
    <a:srgbClr val="C0E9F2"/>
    <a:srgbClr val="F2FCEA"/>
    <a:srgbClr val="77A9D2"/>
    <a:srgbClr val="FF6965"/>
    <a:srgbClr val="52D0D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  <a:t>31.07.2025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7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8.png"/><Relationship Id="rId1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51" y="3112387"/>
            <a:ext cx="682266" cy="70740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22" y="617943"/>
            <a:ext cx="504825" cy="5715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1789" y="4694476"/>
            <a:ext cx="930391" cy="122759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992" y="144368"/>
            <a:ext cx="542925" cy="5238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5334195"/>
            <a:ext cx="619050" cy="78571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01" y="793708"/>
            <a:ext cx="504439" cy="573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35" y="3237635"/>
            <a:ext cx="505836" cy="5278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45" y="3532354"/>
            <a:ext cx="1837994" cy="13476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23" y="1849821"/>
            <a:ext cx="608569" cy="6925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72" y="2012025"/>
            <a:ext cx="714375" cy="75247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272" y="5066318"/>
            <a:ext cx="1038023" cy="70715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8" y="272246"/>
            <a:ext cx="1860164" cy="1311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542" y="842568"/>
            <a:ext cx="576489" cy="54967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85" y="422756"/>
            <a:ext cx="1363851" cy="480937"/>
          </a:xfrm>
          <a:prstGeom prst="rect">
            <a:avLst/>
          </a:prstGeom>
        </p:spPr>
      </p:pic>
      <p:pic>
        <p:nvPicPr>
          <p:cNvPr id="30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5" y="3034817"/>
            <a:ext cx="319165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53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22" y="3159355"/>
            <a:ext cx="2227716" cy="317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29" y="3327682"/>
            <a:ext cx="590083" cy="611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590062" y="3097525"/>
            <a:ext cx="516972" cy="6821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107" y="397621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24" y="816747"/>
            <a:ext cx="470785" cy="5975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42" y="816747"/>
            <a:ext cx="335160" cy="38086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77" y="2586264"/>
            <a:ext cx="351849" cy="3671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066" y="1360529"/>
            <a:ext cx="1481355" cy="108612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087" y="2714619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13" y="393674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1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69" y="351240"/>
            <a:ext cx="1809750" cy="6381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38" y="3159355"/>
            <a:ext cx="2395938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65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81" y="468239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8" y="3273631"/>
            <a:ext cx="2580572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16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57" y="3029195"/>
            <a:ext cx="864489" cy="896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07" y="574535"/>
            <a:ext cx="382530" cy="36910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64" y="670328"/>
            <a:ext cx="586145" cy="74395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835" y="918926"/>
            <a:ext cx="408635" cy="4643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889" y="2352592"/>
            <a:ext cx="500801" cy="5225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482" y="1106414"/>
            <a:ext cx="1827940" cy="13402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61" y="2875167"/>
            <a:ext cx="416339" cy="43854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509" y="287281"/>
            <a:ext cx="555294" cy="52946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75" y="3172245"/>
            <a:ext cx="2762763" cy="31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7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761" y="3638173"/>
            <a:ext cx="696193" cy="7218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78" y="847813"/>
            <a:ext cx="362824" cy="4107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0435976" y="2978990"/>
            <a:ext cx="638694" cy="8427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97" y="444775"/>
            <a:ext cx="382530" cy="3691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352" y="5679298"/>
            <a:ext cx="586145" cy="7439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39" y="444775"/>
            <a:ext cx="408635" cy="46435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42" y="3638173"/>
            <a:ext cx="500801" cy="5225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3555">
            <a:off x="9841353" y="4499050"/>
            <a:ext cx="1827940" cy="13402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1828894"/>
            <a:ext cx="573085" cy="6521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670" y="2481025"/>
            <a:ext cx="416339" cy="4385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65" y="5129123"/>
            <a:ext cx="1042447" cy="7101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6" y="267395"/>
            <a:ext cx="1645961" cy="11608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029" y="1226189"/>
            <a:ext cx="555294" cy="529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" y="3213240"/>
            <a:ext cx="3497240" cy="31752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25" y="415010"/>
            <a:ext cx="18097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67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F1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91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1" r:id="rId3"/>
    <p:sldLayoutId id="2147483692" r:id="rId4"/>
    <p:sldLayoutId id="2147483694" r:id="rId5"/>
    <p:sldLayoutId id="2147483686" r:id="rId6"/>
    <p:sldLayoutId id="2147483690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hyperlink" Target="https://flomaster.club/43917-zarjadka-dlja-detej-risunok.html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12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9BEE043C-E42A-40B4-A4F8-0FEFA9F38D44}"/>
              </a:ext>
            </a:extLst>
          </p:cNvPr>
          <p:cNvSpPr txBox="1">
            <a:spLocks/>
          </p:cNvSpPr>
          <p:nvPr/>
        </p:nvSpPr>
        <p:spPr>
          <a:xfrm>
            <a:off x="127839" y="6361079"/>
            <a:ext cx="8110726" cy="3877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С. Шилова, 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>
                <a16:creationId xmlns:a16="http://schemas.microsoft.com/office/drawing/2014/main" id="{7A520274-A647-4D06-8199-46288B075C1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1524" y="3105260"/>
            <a:ext cx="576262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97F3B1D-926C-480A-AE2A-7A190CB38B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8" t="19608" r="7646" b="51866"/>
          <a:stretch/>
        </p:blipFill>
        <p:spPr>
          <a:xfrm>
            <a:off x="30689" y="-180932"/>
            <a:ext cx="12143381" cy="20461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97E172-CB57-41F0-BA0E-B11497DF7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4844081"/>
            <a:ext cx="382530" cy="36910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01E1A47-6C99-445B-AF55-FC9648FF2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8" y="2286173"/>
            <a:ext cx="586145" cy="7439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CAD9B9-5EB3-4EBB-AA93-62F779E3D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3" y="272477"/>
            <a:ext cx="573085" cy="652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87A5EDC-D86E-40CA-84B9-CE75979B3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357" y="7744"/>
            <a:ext cx="555294" cy="52946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8B0DC9-869D-4202-A8C7-94FBF9DE437A}"/>
              </a:ext>
            </a:extLst>
          </p:cNvPr>
          <p:cNvSpPr txBox="1"/>
          <p:nvPr/>
        </p:nvSpPr>
        <p:spPr>
          <a:xfrm>
            <a:off x="3673992" y="3554947"/>
            <a:ext cx="592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2800" b="1" dirty="0"/>
              <a:t> </a:t>
            </a:r>
            <a:r>
              <a:rPr lang="ru-RU" sz="3200" b="1">
                <a:solidFill>
                  <a:schemeClr val="accent1">
                    <a:lumMod val="75000"/>
                  </a:schemeClr>
                </a:solidFill>
                <a:ea typeface="+mj-ea"/>
                <a:cs typeface="Arial" panose="020B0604020202020204" pitchFamily="34" charset="0"/>
              </a:rPr>
              <a:t>Задание 4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796" y="598542"/>
            <a:ext cx="11635165" cy="2085788"/>
          </a:xfrm>
        </p:spPr>
        <p:txBody>
          <a:bodyPr anchor="b"/>
          <a:lstStyle/>
          <a:p>
            <a:pPr marL="457200" indent="457200" eaLnBrk="0" fontAlgn="base" hangingPunct="0"/>
            <a:r>
              <a:rPr lang="ru-RU" sz="3200" b="1" dirty="0">
                <a:latin typeface="+mn-lt"/>
                <a:cs typeface="Arial" panose="020B0604020202020204" pitchFamily="34" charset="0"/>
              </a:rPr>
              <a:t> </a:t>
            </a: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br>
              <a:rPr lang="ru-RU" sz="3200" b="1" dirty="0">
                <a:latin typeface="+mn-lt"/>
                <a:cs typeface="Arial" panose="020B0604020202020204" pitchFamily="34" charset="0"/>
              </a:rPr>
            </a:b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приёма сравнения при решении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двух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составных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задач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состоящих из двух простых: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уменьшение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косвенной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нахождение суммы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b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 </a:t>
            </a:r>
            <a:r>
              <a:rPr lang="ru-RU" sz="2400" b="1" dirty="0">
                <a:latin typeface="Times New Roman" panose="02020603050405020304" pitchFamily="18" charset="0"/>
              </a:rPr>
              <a:t>первая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увеличение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числа на несколько единиц </a:t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косвенн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 форме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sz="2400" b="1" dirty="0">
                <a:latin typeface="Times New Roman" panose="02020603050405020304" pitchFamily="18" charset="0"/>
              </a:rPr>
              <a:t>вторая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— на 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нахождение суммы</a:t>
            </a:r>
            <a:endParaRPr lang="ru-RU" sz="2400" b="1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798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94E988-88AB-49F2-A204-892464B7E304}"/>
              </a:ext>
            </a:extLst>
          </p:cNvPr>
          <p:cNvSpPr/>
          <p:nvPr/>
        </p:nvSpPr>
        <p:spPr>
          <a:xfrm>
            <a:off x="2755128" y="154161"/>
            <a:ext cx="8937812" cy="64882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055" y="6273306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1745694" y="1449921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47" y="2671993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314108" y="686772"/>
            <a:ext cx="56865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Физкультминутка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A43B6E-9308-4B58-B879-FAA42F02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61" y="1428325"/>
            <a:ext cx="8794985" cy="45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F4C3677-F35E-40BC-870D-BD7DACEDA45E}"/>
              </a:ext>
            </a:extLst>
          </p:cNvPr>
          <p:cNvSpPr txBox="1"/>
          <p:nvPr/>
        </p:nvSpPr>
        <p:spPr>
          <a:xfrm>
            <a:off x="10178764" y="5673967"/>
            <a:ext cx="9861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S Text"/>
                <a:ea typeface="+mn-ea"/>
                <a:cs typeface="+mn-cs"/>
                <a:hlinkClick r:id="rId11"/>
              </a:rPr>
              <a:t>flomaster.club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E8CE11D-262C-4EFC-AADF-645719DEF0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1" y="3451959"/>
            <a:ext cx="3191652" cy="3175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4639002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75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2645EF-B48B-43D4-ACB4-B7CD8EA36D37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B68D0F5-99F4-4F26-BB5D-3DB296B5DE45}"/>
              </a:ext>
            </a:extLst>
          </p:cNvPr>
          <p:cNvSpPr/>
          <p:nvPr/>
        </p:nvSpPr>
        <p:spPr>
          <a:xfrm>
            <a:off x="3559456" y="5513294"/>
            <a:ext cx="5622643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у себя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234017179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1016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5118139"/>
            <a:ext cx="65890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78266770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Запомните!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559456" y="5513294"/>
            <a:ext cx="5622643" cy="1186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у себя знание правила.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C382A24-2A15-4190-B5E9-1A4D40CE039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24" y="3801034"/>
            <a:ext cx="4338917" cy="13357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0409205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2420470" y="367553"/>
            <a:ext cx="7718611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Подведение итогов выполнения задания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Продолжите!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761133"/>
            <a:ext cx="8097092" cy="1775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другая —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0" y="3801034"/>
            <a:ext cx="2176411" cy="305696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388660" y="5118139"/>
            <a:ext cx="6589058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8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3003688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7" y="6148565"/>
            <a:ext cx="451536" cy="4305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09352" y="3385437"/>
            <a:ext cx="395306" cy="5215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950532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395526" y="58738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23EADC-07C1-4428-84B8-A1F577E877D1}"/>
              </a:ext>
            </a:extLst>
          </p:cNvPr>
          <p:cNvSpPr txBox="1"/>
          <p:nvPr/>
        </p:nvSpPr>
        <p:spPr>
          <a:xfrm>
            <a:off x="4251509" y="480099"/>
            <a:ext cx="2555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РЕФЛЕКСИЯ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9D9373-A20C-4E52-AA33-373F751887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76374">
            <a:off x="2462370" y="5636933"/>
            <a:ext cx="1042447" cy="710168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2688D7E-0468-4598-B22A-3AB40303A446}"/>
              </a:ext>
            </a:extLst>
          </p:cNvPr>
          <p:cNvSpPr/>
          <p:nvPr/>
        </p:nvSpPr>
        <p:spPr>
          <a:xfrm>
            <a:off x="2876016" y="1449199"/>
            <a:ext cx="8411933" cy="109499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Возникали ли у вас трудности при составлении </a:t>
            </a:r>
            <a:br>
              <a:rPr lang="ru-RU" sz="2400" b="1" dirty="0"/>
            </a:br>
            <a:r>
              <a:rPr lang="ru-RU" sz="2400" b="1" dirty="0"/>
              <a:t>краткой записи и решении задач?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49EC523-31C0-4B17-B9B4-E7E2B822D91C}"/>
              </a:ext>
            </a:extLst>
          </p:cNvPr>
          <p:cNvSpPr/>
          <p:nvPr/>
        </p:nvSpPr>
        <p:spPr>
          <a:xfrm>
            <a:off x="3762644" y="3015053"/>
            <a:ext cx="6638677" cy="1151506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Понравилось ли вам вместе проверять правильность составления краткой записи </a:t>
            </a:r>
            <a:br>
              <a:rPr lang="ru-RU" sz="2400" b="1" dirty="0"/>
            </a:br>
            <a:r>
              <a:rPr lang="ru-RU" sz="2400" b="1" dirty="0"/>
              <a:t>и решения задач?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927C07D-76CD-447F-806C-EA137F3C9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22" y="5206411"/>
            <a:ext cx="382530" cy="3691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58580BD-7586-48CC-B9DB-E84CE18A19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4697595" y="5491025"/>
            <a:ext cx="395306" cy="52158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0553D2A-18C1-4377-BBE2-33CE7809B6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7" y="3159355"/>
            <a:ext cx="2227716" cy="3175200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E731E0-6B34-40AB-B2A2-490CABB6857F}"/>
              </a:ext>
            </a:extLst>
          </p:cNvPr>
          <p:cNvSpPr/>
          <p:nvPr/>
        </p:nvSpPr>
        <p:spPr>
          <a:xfrm>
            <a:off x="3762644" y="4637419"/>
            <a:ext cx="6638677" cy="151114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Что необходимо сделать, чтобы устранить все затруднения, которые возникали при составлении краткой записи и решении задач?</a:t>
            </a:r>
          </a:p>
        </p:txBody>
      </p:sp>
    </p:spTree>
    <p:extLst>
      <p:ext uri="{BB962C8B-B14F-4D97-AF65-F5344CB8AC3E}">
        <p14:creationId xmlns:p14="http://schemas.microsoft.com/office/powerpoint/2010/main" val="255803851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102183" y="5598858"/>
            <a:ext cx="488656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824937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4102183" y="5598858"/>
            <a:ext cx="4865288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расскажите друг другу правило.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41C7F5-CB10-4B29-B2CE-91281A5D8C7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3571280"/>
            <a:ext cx="4706469" cy="1565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842623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072446" y="448235"/>
            <a:ext cx="10047108" cy="5179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Составьте краткие записи и решите задачи.</a:t>
            </a:r>
          </a:p>
          <a:p>
            <a:pPr indent="401955"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	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музей пошли 28 девочек. Их было на 9 больше, чем мальчиков. Сколько детей пошло в музей?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Вариант 2</a:t>
            </a: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зоопарк поехало 38 мальчиков. Их было 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14 меньше, чем девочек. Сколько детей поехало </a:t>
            </a:r>
            <a:b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зоопарк? 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4452337" y="5468471"/>
            <a:ext cx="3287326" cy="10671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 Задание: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</a:rPr>
              <a:t>запишите в тетради. </a:t>
            </a:r>
          </a:p>
        </p:txBody>
      </p:sp>
    </p:spTree>
    <p:extLst>
      <p:ext uri="{BB962C8B-B14F-4D97-AF65-F5344CB8AC3E}">
        <p14:creationId xmlns:p14="http://schemas.microsoft.com/office/powerpoint/2010/main" val="2478727555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207653" y="301128"/>
            <a:ext cx="9206348" cy="552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музей пошли 28 девочек. Их было на 9 больше, чем мальчиков. Сколько детей пошло в музей?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на 9 больше.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детей.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— 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514350">
              <a:buAutoNum type="arabicParenR"/>
            </a:pP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19 (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pPr marL="457200"/>
            <a:r>
              <a:rPr lang="ru-RU" sz="2800" b="1" i="1" dirty="0">
                <a:latin typeface="Times New Roman" panose="02020603050405020304" pitchFamily="18" charset="0"/>
              </a:rPr>
              <a:t>2)  28 + 19 = 47 (д.)</a:t>
            </a: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47 детей.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85483" y="5432611"/>
            <a:ext cx="10192870" cy="13451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действие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«их на 9 больше»</a:t>
            </a:r>
            <a:r>
              <a:rPr lang="ru-RU" sz="2000" b="1" i="1" dirty="0"/>
              <a:t>?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5" name="Правая фигурная скобка 24">
            <a:extLst>
              <a:ext uri="{FF2B5EF4-FFF2-40B4-BE49-F238E27FC236}">
                <a16:creationId xmlns:a16="http://schemas.microsoft.com/office/drawing/2014/main" id="{2EBE9B68-508C-498B-B2A5-14083817440D}"/>
              </a:ext>
            </a:extLst>
          </p:cNvPr>
          <p:cNvSpPr/>
          <p:nvPr/>
        </p:nvSpPr>
        <p:spPr>
          <a:xfrm>
            <a:off x="6845451" y="2084547"/>
            <a:ext cx="304799" cy="1030941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79846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C890D0-0810-4557-B1E2-ED84208B0598}"/>
              </a:ext>
            </a:extLst>
          </p:cNvPr>
          <p:cNvSpPr/>
          <p:nvPr/>
        </p:nvSpPr>
        <p:spPr>
          <a:xfrm>
            <a:off x="3496744" y="5598858"/>
            <a:ext cx="5825055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204BC32-C191-45F9-98C9-6ABB5725A4AA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495" y="3361765"/>
            <a:ext cx="4168588" cy="17212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679581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55" y="5835767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95" y="6304884"/>
            <a:ext cx="410657" cy="4285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228F5-A19C-4251-8B4B-009EEFE57912}"/>
              </a:ext>
            </a:extLst>
          </p:cNvPr>
          <p:cNvSpPr txBox="1"/>
          <p:nvPr/>
        </p:nvSpPr>
        <p:spPr>
          <a:xfrm>
            <a:off x="1186746" y="301128"/>
            <a:ext cx="9818508" cy="5526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Вариант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зоопарк поехало 38 мальчиков. Их было на 14 меньше, чем девочек. Сколько детей поехало в зоопарк?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—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на 14 меньше.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детей.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?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 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indent="-514350">
              <a:buAutoNum type="arabicParenR"/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= 52 (д.)</a:t>
            </a:r>
          </a:p>
          <a:p>
            <a:pPr marL="457200"/>
            <a:r>
              <a:rPr lang="ru-RU" sz="2800" b="1" i="1" dirty="0">
                <a:latin typeface="Times New Roman" panose="02020603050405020304" pitchFamily="18" charset="0"/>
              </a:rPr>
              <a:t>2)   38 + 52 = 90 (д.)</a:t>
            </a:r>
          </a:p>
          <a:p>
            <a:pPr marL="457200"/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90 детей.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6105" algn="just">
              <a:lnSpc>
                <a:spcPct val="107000"/>
              </a:lnSpc>
            </a:pP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AD2515-1401-4A2A-ADB3-98A22B97EF7F}"/>
              </a:ext>
            </a:extLst>
          </p:cNvPr>
          <p:cNvSpPr txBox="1"/>
          <p:nvPr/>
        </p:nvSpPr>
        <p:spPr>
          <a:xfrm>
            <a:off x="11075358" y="5873873"/>
            <a:ext cx="60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8D73842-9DFE-4800-BF9E-9DD20A758AD7}"/>
              </a:ext>
            </a:extLst>
          </p:cNvPr>
          <p:cNvSpPr/>
          <p:nvPr/>
        </p:nvSpPr>
        <p:spPr>
          <a:xfrm>
            <a:off x="385483" y="5622971"/>
            <a:ext cx="10192870" cy="11548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  Задание:</a:t>
            </a:r>
            <a:endParaRPr lang="ru-RU" sz="2000" b="1" i="1" dirty="0">
              <a:solidFill>
                <a:schemeClr val="tx1"/>
              </a:solidFill>
            </a:endParaRPr>
          </a:p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вместе проверьте правильность составления краткой записи и решения задачи.</a:t>
            </a:r>
          </a:p>
          <a:p>
            <a:pPr algn="ctr"/>
            <a:r>
              <a:rPr lang="ru-RU" sz="2000" b="1" i="1" dirty="0"/>
              <a:t>Какие слова помогли выбрать правильно </a:t>
            </a:r>
            <a:r>
              <a:rPr lang="ru-RU" sz="2000" b="1" i="1" dirty="0">
                <a:solidFill>
                  <a:srgbClr val="FF0000"/>
                </a:solidFill>
              </a:rPr>
              <a:t>первое действие</a:t>
            </a:r>
            <a:r>
              <a:rPr lang="ru-RU" sz="2000" b="1" i="1" dirty="0"/>
              <a:t>? </a:t>
            </a:r>
          </a:p>
          <a:p>
            <a:pPr algn="ctr"/>
            <a:r>
              <a:rPr lang="ru-RU" sz="2000" b="1" i="1" dirty="0"/>
              <a:t>Что значит </a:t>
            </a:r>
            <a:r>
              <a:rPr lang="ru-RU" sz="2000" b="1" i="1" dirty="0">
                <a:solidFill>
                  <a:srgbClr val="FF0000"/>
                </a:solidFill>
              </a:rPr>
              <a:t>«их на 14 меньше»</a:t>
            </a:r>
            <a:r>
              <a:rPr lang="ru-RU" sz="2000" b="1" i="1" dirty="0"/>
              <a:t>?  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25" name="Правая фигурная скобка 24">
            <a:extLst>
              <a:ext uri="{FF2B5EF4-FFF2-40B4-BE49-F238E27FC236}">
                <a16:creationId xmlns:a16="http://schemas.microsoft.com/office/drawing/2014/main" id="{2EBE9B68-508C-498B-B2A5-14083817440D}"/>
              </a:ext>
            </a:extLst>
          </p:cNvPr>
          <p:cNvSpPr/>
          <p:nvPr/>
        </p:nvSpPr>
        <p:spPr>
          <a:xfrm>
            <a:off x="7227512" y="1823792"/>
            <a:ext cx="304799" cy="1255230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19254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7BEE73-7D2F-4362-927F-76544E381EC0}"/>
              </a:ext>
            </a:extLst>
          </p:cNvPr>
          <p:cNvSpPr/>
          <p:nvPr/>
        </p:nvSpPr>
        <p:spPr>
          <a:xfrm>
            <a:off x="5118847" y="367553"/>
            <a:ext cx="2500740" cy="8915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 Повторите!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502484" y="1434353"/>
            <a:ext cx="8120692" cy="1878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задаче одна величина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несколько единиц меньше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другая —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столько же единиц больше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32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1847CB-1E49-49B4-9534-A284407381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" y="3783106"/>
            <a:ext cx="2014597" cy="259958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D41C7F5-CB10-4B29-B2CE-91281A5D8C70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59" y="3571280"/>
            <a:ext cx="4706469" cy="15654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7DDF458-A11F-485D-AD6A-6ECD65D4D50D}"/>
              </a:ext>
            </a:extLst>
          </p:cNvPr>
          <p:cNvSpPr/>
          <p:nvPr/>
        </p:nvSpPr>
        <p:spPr>
          <a:xfrm>
            <a:off x="3496744" y="5598858"/>
            <a:ext cx="5939355" cy="1101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pPr algn="just"/>
            <a:r>
              <a:rPr lang="ru-RU" sz="2400" b="1" i="1" dirty="0">
                <a:solidFill>
                  <a:schemeClr val="tx1"/>
                </a:solidFill>
              </a:rPr>
              <a:t>проверьте друг у друга знание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803147527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587" y="6040526"/>
            <a:ext cx="635915" cy="6593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7404">
            <a:off x="3250841" y="6255058"/>
            <a:ext cx="457488" cy="60363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07" y="6187765"/>
            <a:ext cx="382530" cy="3691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067" y="5863549"/>
            <a:ext cx="855092" cy="94201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3" y="6284379"/>
            <a:ext cx="410657" cy="4285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78" y="247920"/>
            <a:ext cx="573085" cy="65213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995" y="5904021"/>
            <a:ext cx="451536" cy="4305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9621" y="247920"/>
            <a:ext cx="408635" cy="4643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777925F-0391-49DA-91E4-FB004011D903}"/>
              </a:ext>
            </a:extLst>
          </p:cNvPr>
          <p:cNvSpPr/>
          <p:nvPr/>
        </p:nvSpPr>
        <p:spPr>
          <a:xfrm rot="20422078">
            <a:off x="5058227" y="4898504"/>
            <a:ext cx="1630172" cy="43927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0B9CFC-55BA-40CA-8136-4751FBF7585B}"/>
              </a:ext>
            </a:extLst>
          </p:cNvPr>
          <p:cNvSpPr txBox="1"/>
          <p:nvPr/>
        </p:nvSpPr>
        <p:spPr>
          <a:xfrm>
            <a:off x="11458281" y="587387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1040">
            <a:off x="2109131" y="5633817"/>
            <a:ext cx="1042447" cy="710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FA66FEA-A8BE-4F2D-9CF3-7A0EAA6382DF}"/>
              </a:ext>
            </a:extLst>
          </p:cNvPr>
          <p:cNvSpPr txBox="1"/>
          <p:nvPr/>
        </p:nvSpPr>
        <p:spPr>
          <a:xfrm>
            <a:off x="262479" y="712278"/>
            <a:ext cx="5322533" cy="4616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Задача 1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 — 28.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на 9 больше.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детей.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— ?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19 (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</a:p>
          <a:p>
            <a:pPr marL="457200"/>
            <a:r>
              <a:rPr lang="ru-RU" sz="2400" b="1" i="1" dirty="0">
                <a:latin typeface="Times New Roman" panose="02020603050405020304" pitchFamily="18" charset="0"/>
              </a:rPr>
              <a:t>2) 28 + 19 = 47 (д.)</a:t>
            </a: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47 детей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49580" algn="just">
              <a:lnSpc>
                <a:spcPct val="107000"/>
              </a:lnSpc>
              <a:spcAft>
                <a:spcPts val="800"/>
              </a:spcAft>
            </a:pP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868D109-F12C-442E-ADA4-71BC43339628}"/>
              </a:ext>
            </a:extLst>
          </p:cNvPr>
          <p:cNvSpPr/>
          <p:nvPr/>
        </p:nvSpPr>
        <p:spPr>
          <a:xfrm>
            <a:off x="2772995" y="5516053"/>
            <a:ext cx="6819240" cy="1259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 Задание:</a:t>
            </a:r>
          </a:p>
          <a:p>
            <a:r>
              <a:rPr lang="ru-RU" sz="2400" b="1" i="1" dirty="0">
                <a:solidFill>
                  <a:schemeClr val="tx1"/>
                </a:solidFill>
              </a:rPr>
              <a:t>сравните краткие записи и решения задач 1 и 2.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5AB7E2-78C9-493B-94FD-FD914D60B507}"/>
              </a:ext>
            </a:extLst>
          </p:cNvPr>
          <p:cNvSpPr txBox="1"/>
          <p:nvPr/>
        </p:nvSpPr>
        <p:spPr>
          <a:xfrm>
            <a:off x="5710516" y="788894"/>
            <a:ext cx="6053421" cy="2993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2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Мальчиков —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на 14 меньше.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детей.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Девочек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?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38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 =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52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(д.)</a:t>
            </a:r>
          </a:p>
          <a:p>
            <a:pPr marL="457200"/>
            <a:r>
              <a:rPr lang="ru-RU" sz="2400" b="1" i="1" dirty="0">
                <a:latin typeface="Times New Roman" panose="02020603050405020304" pitchFamily="18" charset="0"/>
              </a:rPr>
              <a:t>2) 38 + 52 = 90 (д.)</a:t>
            </a:r>
          </a:p>
          <a:p>
            <a:pPr marL="457200"/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Ответ: 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90 дет</a:t>
            </a:r>
            <a:r>
              <a:rPr lang="ru-RU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авая фигурная скобка 30">
            <a:extLst>
              <a:ext uri="{FF2B5EF4-FFF2-40B4-BE49-F238E27FC236}">
                <a16:creationId xmlns:a16="http://schemas.microsoft.com/office/drawing/2014/main" id="{3712C1ED-4FF7-4991-974B-5DA9DBED51D4}"/>
              </a:ext>
            </a:extLst>
          </p:cNvPr>
          <p:cNvSpPr/>
          <p:nvPr/>
        </p:nvSpPr>
        <p:spPr>
          <a:xfrm>
            <a:off x="4200089" y="1452091"/>
            <a:ext cx="304799" cy="968189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Правая фигурная скобка 28">
            <a:extLst>
              <a:ext uri="{FF2B5EF4-FFF2-40B4-BE49-F238E27FC236}">
                <a16:creationId xmlns:a16="http://schemas.microsoft.com/office/drawing/2014/main" id="{3712C1ED-4FF7-4991-974B-5DA9DBED51D4}"/>
              </a:ext>
            </a:extLst>
          </p:cNvPr>
          <p:cNvSpPr/>
          <p:nvPr/>
        </p:nvSpPr>
        <p:spPr>
          <a:xfrm>
            <a:off x="10118289" y="1413801"/>
            <a:ext cx="304799" cy="968189"/>
          </a:xfrm>
          <a:prstGeom prst="rightBrac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86087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2196CA-8D48-47B0-9C8C-268F70368960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2547570a-e5f4-4946-a4c3-82580e42479e"/>
    <ds:schemaRef ds:uri="http://www.w3.org/XML/1998/namespace"/>
    <ds:schemaRef ds:uri="http://schemas.openxmlformats.org/package/2006/metadata/core-properties"/>
    <ds:schemaRef ds:uri="6ee78bd2-4339-4042-adc0-bcc64641998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16679</TotalTime>
  <Words>583</Words>
  <Application>Microsoft Office PowerPoint</Application>
  <PresentationFormat>Широкоэкранный</PresentationFormat>
  <Paragraphs>125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UI</vt:lpstr>
      <vt:lpstr>Segoe UI Light</vt:lpstr>
      <vt:lpstr>Times New Roman</vt:lpstr>
      <vt:lpstr>YS Text</vt:lpstr>
      <vt:lpstr>Тема1</vt:lpstr>
      <vt:lpstr>        Использование приёма сравнения при решении  двух составных задач, состоящих из двух простых:  1)  первая — на уменьшение числа на несколько единиц  в косвенной форме; вторая — на нахождение суммы;  2)  первая — на увеличение числа на несколько единиц  в косвенной форме; вторая — на нахождение суммы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m32</cp:lastModifiedBy>
  <cp:revision>288</cp:revision>
  <dcterms:created xsi:type="dcterms:W3CDTF">2022-11-26T19:01:26Z</dcterms:created>
  <dcterms:modified xsi:type="dcterms:W3CDTF">2025-07-31T08:14:52Z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