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9" r:id="rId4"/>
  </p:sldMasterIdLst>
  <p:notesMasterIdLst>
    <p:notesMasterId r:id="rId22"/>
  </p:notesMasterIdLst>
  <p:handoutMasterIdLst>
    <p:handoutMasterId r:id="rId23"/>
  </p:handoutMasterIdLst>
  <p:sldIdLst>
    <p:sldId id="434" r:id="rId5"/>
    <p:sldId id="324" r:id="rId6"/>
    <p:sldId id="422" r:id="rId7"/>
    <p:sldId id="504" r:id="rId8"/>
    <p:sldId id="454" r:id="rId9"/>
    <p:sldId id="348" r:id="rId10"/>
    <p:sldId id="455" r:id="rId11"/>
    <p:sldId id="506" r:id="rId12"/>
    <p:sldId id="507" r:id="rId13"/>
    <p:sldId id="505" r:id="rId14"/>
    <p:sldId id="469" r:id="rId15"/>
    <p:sldId id="329" r:id="rId16"/>
    <p:sldId id="436" r:id="rId17"/>
    <p:sldId id="445" r:id="rId18"/>
    <p:sldId id="443" r:id="rId19"/>
    <p:sldId id="511" r:id="rId20"/>
    <p:sldId id="48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D2A00-979E-4D72-B229-C89BE518413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E2697-963B-4AC6-B773-C023283D9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3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1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5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=""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3105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783" y="663389"/>
            <a:ext cx="11104964" cy="2160494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</a:t>
            </a:r>
            <a:r>
              <a:rPr lang="ru-RU" sz="28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при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 составлении </a:t>
            </a: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+mn-lt"/>
                <a:cs typeface="Arial" panose="020B0604020202020204" pitchFamily="34" charset="0"/>
              </a:rPr>
            </a:b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и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решении обратных задач </a:t>
            </a:r>
            <a:br>
              <a:rPr lang="ru-RU" sz="2800" b="1" dirty="0">
                <a:latin typeface="+mn-lt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к прямой задаче на нахождение первого множителя 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3463536" y="3554947"/>
            <a:ext cx="5277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Задание 7</a:t>
            </a:r>
          </a:p>
        </p:txBody>
      </p:sp>
    </p:spTree>
    <p:extLst>
      <p:ext uri="{BB962C8B-B14F-4D97-AF65-F5344CB8AC3E}">
        <p14:creationId xmlns:p14="http://schemas.microsoft.com/office/powerpoint/2010/main" val="382543012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175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841812" y="4984376"/>
            <a:ext cx="6490447" cy="1793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</a:t>
            </a:r>
            <a:r>
              <a:rPr lang="ru-RU" sz="2400" b="1" i="1" dirty="0" smtClean="0">
                <a:solidFill>
                  <a:schemeClr val="tx1"/>
                </a:solidFill>
              </a:rPr>
              <a:t>проверьте правильность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</a:t>
            </a:r>
            <a:r>
              <a:rPr lang="ru-RU" sz="2400" b="1" i="1" dirty="0" smtClean="0">
                <a:solidFill>
                  <a:schemeClr val="tx1"/>
                </a:solidFill>
              </a:rPr>
              <a:t>оставления и решения задачи.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изменилось в задаче 3?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3?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385482" y="1753509"/>
            <a:ext cx="11292165" cy="233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just" eaLnBrk="0" fontAlgn="base" hangingPunct="0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 одной тыквы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кг.  Чему равна масса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тыкв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3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= 18 (кг)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Ответ: 18 кг.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 eaLnBrk="0" fontAlgn="base" hangingPunct="0"/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3B3C935-CF6C-4FD5-BF0E-359DDB1AA9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9340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831372"/>
            <a:ext cx="9672917" cy="76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B01EECA-B537-45DE-8552-EB1098C32C71}"/>
              </a:ext>
            </a:extLst>
          </p:cNvPr>
          <p:cNvSpPr/>
          <p:nvPr/>
        </p:nvSpPr>
        <p:spPr>
          <a:xfrm>
            <a:off x="2357719" y="4593470"/>
            <a:ext cx="8229599" cy="2046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сравните решения трёх задач;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докажите, что задачи 2 и </a:t>
            </a:r>
            <a:r>
              <a:rPr lang="ru-RU" sz="2400" b="1" i="1" dirty="0" smtClean="0">
                <a:solidFill>
                  <a:schemeClr val="tx1"/>
                </a:solidFill>
              </a:rPr>
              <a:t>3 — </a:t>
            </a:r>
            <a:r>
              <a:rPr lang="ru-RU" sz="2400" b="1" i="1" dirty="0">
                <a:solidFill>
                  <a:srgbClr val="FF0000"/>
                </a:solidFill>
              </a:rPr>
              <a:t>обратные </a:t>
            </a:r>
            <a:r>
              <a:rPr lang="ru-RU" sz="2400" b="1" i="1" dirty="0" smtClean="0">
                <a:solidFill>
                  <a:srgbClr val="FF0000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думаете, решая задачи 2 и 3, обратные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, мы проверяем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>решения </a:t>
            </a:r>
            <a:r>
              <a:rPr lang="ru-RU" sz="2400" b="1" i="1" dirty="0">
                <a:solidFill>
                  <a:schemeClr val="tx1"/>
                </a:solidFill>
              </a:rPr>
              <a:t>прямой задачи 1?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7F17B97-A48C-4D17-BEB6-465A3F532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810000"/>
            <a:ext cx="2115815" cy="29028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DDF624-FCD3-47C8-A0E4-50D1950A2099}"/>
              </a:ext>
            </a:extLst>
          </p:cNvPr>
          <p:cNvSpPr txBox="1"/>
          <p:nvPr/>
        </p:nvSpPr>
        <p:spPr>
          <a:xfrm>
            <a:off x="439271" y="1147482"/>
            <a:ext cx="11438964" cy="1852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                     Задача 2                      Задача 3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= 3 (кг)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18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= 6 (т.)                 3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18 (кг)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3 кг.             Ответ: 6 тыкв.            Ответ: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18 кг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677376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035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6"/>
            <a:ext cx="8794985" cy="44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3539"/>
      </p:ext>
    </p:extLst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4061012"/>
            <a:ext cx="2042056" cy="2744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AE31C-F78D-4859-A74D-4B8E7312BA1D}"/>
              </a:ext>
            </a:extLst>
          </p:cNvPr>
          <p:cNvSpPr txBox="1"/>
          <p:nvPr/>
        </p:nvSpPr>
        <p:spPr>
          <a:xfrm>
            <a:off x="2124635" y="439272"/>
            <a:ext cx="9073420" cy="5106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в которых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72A067-AD5F-4D33-8B82-8647A507CB44}"/>
              </a:ext>
            </a:extLst>
          </p:cNvPr>
          <p:cNvSpPr/>
          <p:nvPr/>
        </p:nvSpPr>
        <p:spPr>
          <a:xfrm>
            <a:off x="4096871" y="5271247"/>
            <a:ext cx="5214554" cy="1147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4003030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3827928"/>
            <a:ext cx="2167562" cy="2977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AE31C-F78D-4859-A74D-4B8E7312BA1D}"/>
              </a:ext>
            </a:extLst>
          </p:cNvPr>
          <p:cNvSpPr txBox="1"/>
          <p:nvPr/>
        </p:nvSpPr>
        <p:spPr>
          <a:xfrm>
            <a:off x="2124635" y="439272"/>
            <a:ext cx="9073420" cy="4580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ите!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в которых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72A067-AD5F-4D33-8B82-8647A507CB44}"/>
              </a:ext>
            </a:extLst>
          </p:cNvPr>
          <p:cNvSpPr/>
          <p:nvPr/>
        </p:nvSpPr>
        <p:spPr>
          <a:xfrm>
            <a:off x="3325906" y="4904039"/>
            <a:ext cx="5970494" cy="1245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598728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1748118" y="403412"/>
            <a:ext cx="9502588" cy="2769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3600" b="1" dirty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B69E074-074A-419B-9EA9-30BDF0222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890682"/>
            <a:ext cx="2131229" cy="288709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7D1F57E-6F40-4C3A-AB76-64846D77AC2A}"/>
              </a:ext>
            </a:extLst>
          </p:cNvPr>
          <p:cNvSpPr/>
          <p:nvPr/>
        </p:nvSpPr>
        <p:spPr>
          <a:xfrm>
            <a:off x="4082771" y="5441576"/>
            <a:ext cx="5228653" cy="1130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проверьте 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E65A49-24E9-43F6-A6D1-E3D9B1E7A6EB}"/>
              </a:ext>
            </a:extLst>
          </p:cNvPr>
          <p:cNvSpPr txBox="1"/>
          <p:nvPr/>
        </p:nvSpPr>
        <p:spPr>
          <a:xfrm>
            <a:off x="2601862" y="1828800"/>
            <a:ext cx="7573080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двух множителей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на один из них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получится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1777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1748118" y="403412"/>
            <a:ext cx="9502588" cy="2769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3600" b="1" dirty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B69E074-074A-419B-9EA9-30BDF0222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890682"/>
            <a:ext cx="2131229" cy="288709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AA750A5-A0C4-4577-B246-197F4D3AFE66}"/>
              </a:ext>
            </a:extLst>
          </p:cNvPr>
          <p:cNvSpPr/>
          <p:nvPr/>
        </p:nvSpPr>
        <p:spPr>
          <a:xfrm>
            <a:off x="3580737" y="5547159"/>
            <a:ext cx="5948745" cy="1009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0774BB6-2BF2-45F3-8961-DDC6250BF239}"/>
              </a:ext>
            </a:extLst>
          </p:cNvPr>
          <p:cNvSpPr txBox="1"/>
          <p:nvPr/>
        </p:nvSpPr>
        <p:spPr>
          <a:xfrm>
            <a:off x="2601862" y="1828800"/>
            <a:ext cx="7573080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двух множителей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на один из них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получится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93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086190" y="377781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760" y="1245793"/>
            <a:ext cx="442212" cy="7258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689413" y="1245793"/>
            <a:ext cx="6956612" cy="147776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Запомнили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вы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какие задачи называются обратными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способы нахождения неизвестных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множителей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227292" y="3307976"/>
            <a:ext cx="7958775" cy="124087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Возникали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у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вас трудности при самостоятельном </a:t>
            </a: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составлении и решении задач 2 и 3, обратных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11" y="5270400"/>
            <a:ext cx="382530" cy="3691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" y="3682800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227293" y="5133272"/>
            <a:ext cx="7521389" cy="119984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необходимо сделать, чтобы устранить все затруднения, которые возникали при </a:t>
            </a:r>
            <a:r>
              <a:rPr lang="ru-RU" sz="2400" b="1">
                <a:latin typeface="Calibri" panose="020F0502020204030204" pitchFamily="34" charset="0"/>
                <a:cs typeface="Calibri" panose="020F0502020204030204" pitchFamily="34" charset="0"/>
              </a:rPr>
              <a:t>составлении </a:t>
            </a:r>
            <a:r>
              <a:rPr lang="ru-RU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решении задач 2 и 3</a:t>
            </a:r>
            <a:r>
              <a:rPr lang="ru-RU" sz="2400" b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>
                <a:latin typeface="Calibri" panose="020F0502020204030204" pitchFamily="34" charset="0"/>
                <a:cs typeface="Calibri" panose="020F0502020204030204" pitchFamily="34" charset="0"/>
              </a:rPr>
              <a:t>обратных задаче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1?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548981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3998259" y="4598894"/>
            <a:ext cx="5441576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</a:t>
            </a:r>
            <a:r>
              <a:rPr lang="ru-RU" sz="2400" b="1" i="1" dirty="0">
                <a:solidFill>
                  <a:schemeClr val="tx1"/>
                </a:solidFill>
              </a:rPr>
              <a:t>расскажите друг другу, какие задачи называются </a:t>
            </a:r>
            <a:r>
              <a:rPr lang="ru-RU" sz="2400" b="1" i="1" dirty="0">
                <a:solidFill>
                  <a:srgbClr val="FF0000"/>
                </a:solidFill>
              </a:rPr>
              <a:t>обратными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FB626A-97BC-4003-AFF2-9256A21A1A60}"/>
              </a:ext>
            </a:extLst>
          </p:cNvPr>
          <p:cNvSpPr txBox="1"/>
          <p:nvPr/>
        </p:nvSpPr>
        <p:spPr>
          <a:xfrm>
            <a:off x="1649507" y="1264023"/>
            <a:ext cx="9368118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90000"/>
              </a:lnSpc>
              <a:spcAft>
                <a:spcPts val="800"/>
              </a:spcAft>
            </a:pP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в которых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398B136-68F6-4CC0-9102-FF63D60A26B8}"/>
              </a:ext>
            </a:extLst>
          </p:cNvPr>
          <p:cNvSpPr/>
          <p:nvPr/>
        </p:nvSpPr>
        <p:spPr>
          <a:xfrm>
            <a:off x="5172634" y="367553"/>
            <a:ext cx="2322869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1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41294" y="885674"/>
            <a:ext cx="10308807" cy="2740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задачу.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обратные задачи.</a:t>
            </a:r>
          </a:p>
          <a:p>
            <a:pPr indent="401955"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 6 одинаковых тыкв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18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кг. Найди массу одной тыквы.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296677D-3FE4-492E-AB0E-E0E0F2269915}"/>
              </a:ext>
            </a:extLst>
          </p:cNvPr>
          <p:cNvSpPr/>
          <p:nvPr/>
        </p:nvSpPr>
        <p:spPr>
          <a:xfrm>
            <a:off x="3224531" y="4637420"/>
            <a:ext cx="6484245" cy="21403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i="1" dirty="0">
                <a:solidFill>
                  <a:schemeClr val="tx1"/>
                </a:solidFill>
              </a:rPr>
              <a:t>краткую запись в таблице, </a:t>
            </a:r>
            <a:r>
              <a:rPr lang="ru-RU" sz="2400" b="1" i="1" dirty="0" smtClean="0">
                <a:solidFill>
                  <a:schemeClr val="tx1"/>
                </a:solidFill>
              </a:rPr>
              <a:t>укажите </a:t>
            </a:r>
            <a:r>
              <a:rPr lang="ru-RU" sz="2400" b="1" i="1" dirty="0">
                <a:solidFill>
                  <a:schemeClr val="tx1"/>
                </a:solidFill>
              </a:rPr>
              <a:t>название компонентов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и </a:t>
            </a:r>
            <a:r>
              <a:rPr lang="ru-RU" sz="2400" b="1" i="1" dirty="0">
                <a:solidFill>
                  <a:schemeClr val="tx1"/>
                </a:solidFill>
              </a:rPr>
              <a:t>результата действия умножения.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8B75103-1714-4BEE-A8EF-3ED608049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904021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689412" y="5468471"/>
            <a:ext cx="6642847" cy="1309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в таблице </a:t>
            </a:r>
            <a:r>
              <a:rPr lang="ru-RU" sz="2400" b="1" i="1" dirty="0" smtClean="0">
                <a:solidFill>
                  <a:schemeClr val="tx1"/>
                </a:solidFill>
              </a:rPr>
              <a:t>трёх </a:t>
            </a:r>
            <a:r>
              <a:rPr lang="ru-RU" sz="2400" b="1" i="1" dirty="0">
                <a:solidFill>
                  <a:schemeClr val="tx1"/>
                </a:solidFill>
              </a:rPr>
              <a:t>задач.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304800" y="788894"/>
            <a:ext cx="11295529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 6 одинаковых тыкв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18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кг. Найди массу одной тыквы.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E113D92-0CCC-49A4-8964-6422857C9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02762"/>
              </p:ext>
            </p:extLst>
          </p:nvPr>
        </p:nvGraphicFramePr>
        <p:xfrm>
          <a:off x="422901" y="1958346"/>
          <a:ext cx="10793507" cy="2577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1642">
                  <a:extLst>
                    <a:ext uri="{9D8B030D-6E8A-4147-A177-3AD203B41FA5}">
                      <a16:colId xmlns="" xmlns:a16="http://schemas.microsoft.com/office/drawing/2014/main" val="2521247459"/>
                    </a:ext>
                  </a:extLst>
                </a:gridCol>
                <a:gridCol w="2243955">
                  <a:extLst>
                    <a:ext uri="{9D8B030D-6E8A-4147-A177-3AD203B41FA5}">
                      <a16:colId xmlns="" xmlns:a16="http://schemas.microsoft.com/office/drawing/2014/main" val="976055032"/>
                    </a:ext>
                  </a:extLst>
                </a:gridCol>
                <a:gridCol w="2243955">
                  <a:extLst>
                    <a:ext uri="{9D8B030D-6E8A-4147-A177-3AD203B41FA5}">
                      <a16:colId xmlns="" xmlns:a16="http://schemas.microsoft.com/office/drawing/2014/main" val="2118198087"/>
                    </a:ext>
                  </a:extLst>
                </a:gridCol>
                <a:gridCol w="2243955">
                  <a:extLst>
                    <a:ext uri="{9D8B030D-6E8A-4147-A177-3AD203B41FA5}">
                      <a16:colId xmlns="" xmlns:a16="http://schemas.microsoft.com/office/drawing/2014/main" val="1975916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Задачи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Масса </a:t>
                      </a: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одной </a:t>
                      </a:r>
                      <a:r>
                        <a:rPr lang="ru-RU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тыквы</a:t>
                      </a:r>
                      <a:r>
                        <a:rPr lang="ru-RU" sz="2400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(кг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 Количество тыкв (шт</a:t>
                      </a:r>
                      <a:r>
                        <a:rPr lang="ru-RU" sz="2400" dirty="0" smtClean="0">
                          <a:effectLst/>
                        </a:rPr>
                        <a:t>.)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Масса всех тыкв (кг)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46047202"/>
                  </a:ext>
                </a:extLst>
              </a:tr>
              <a:tr h="448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1</a:t>
                      </a:r>
                      <a:r>
                        <a:rPr lang="ru-RU" sz="2400" dirty="0">
                          <a:effectLst/>
                        </a:rPr>
                        <a:t>, прямая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07802107"/>
                  </a:ext>
                </a:extLst>
              </a:tr>
              <a:tr h="448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1-й </a:t>
                      </a: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множитель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2-й </a:t>
                      </a: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множитель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произведение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54833240"/>
                  </a:ext>
                </a:extLst>
              </a:tr>
              <a:tr h="448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2</a:t>
                      </a:r>
                      <a:r>
                        <a:rPr lang="ru-RU" sz="2400" dirty="0">
                          <a:effectLst/>
                        </a:rPr>
                        <a:t>, обратная </a:t>
                      </a:r>
                      <a:r>
                        <a:rPr lang="ru-RU" sz="2400" dirty="0" smtClean="0">
                          <a:effectLst/>
                        </a:rPr>
                        <a:t>задаче 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8969070"/>
                  </a:ext>
                </a:extLst>
              </a:tr>
              <a:tr h="448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Задача 3</a:t>
                      </a:r>
                      <a:r>
                        <a:rPr lang="ru-RU" sz="2400" dirty="0">
                          <a:effectLst/>
                        </a:rPr>
                        <a:t>, обратная </a:t>
                      </a:r>
                      <a:r>
                        <a:rPr lang="ru-RU" sz="2400" dirty="0" smtClean="0">
                          <a:effectLst/>
                        </a:rPr>
                        <a:t>задаче 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r>
                        <a:rPr lang="ru-RU" sz="2400" b="1" dirty="0">
                          <a:effectLst/>
                        </a:rPr>
                        <a:t>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0698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4128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493060" y="842682"/>
            <a:ext cx="11184588" cy="336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eaLnBrk="0" fontAlgn="base" hangingPunct="0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 6 одинаковых тыкв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кг. Найди массу одной тыквы.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= 3 (кг)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3 кг.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85D37C9-366D-4F19-9EE7-D368BC6F7C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B09BC4E-562E-42C8-82FF-833E1274B9C3}"/>
              </a:ext>
            </a:extLst>
          </p:cNvPr>
          <p:cNvSpPr/>
          <p:nvPr/>
        </p:nvSpPr>
        <p:spPr>
          <a:xfrm>
            <a:off x="2841812" y="4518212"/>
            <a:ext cx="6472517" cy="22595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решения </a:t>
            </a:r>
            <a:r>
              <a:rPr lang="ru-RU" sz="2400" b="1" i="1" dirty="0">
                <a:solidFill>
                  <a:schemeClr val="tx1"/>
                </a:solidFill>
              </a:rPr>
              <a:t>задачи.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1?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первый множитель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9317777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72635" y="367553"/>
            <a:ext cx="2446952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057458" y="1868746"/>
            <a:ext cx="8467107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неизвестный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первый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 разделить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известный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второй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" y="3783106"/>
            <a:ext cx="2035504" cy="292978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465053" y="5310297"/>
            <a:ext cx="5777119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8998693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1691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841812" y="4518212"/>
            <a:ext cx="6472517" cy="22595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и решения задачи.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изменилось 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второй множитель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385482" y="1174376"/>
            <a:ext cx="11403105" cy="223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just" eaLnBrk="0" fontAlgn="base" hangingPunct="0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 одной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тыквы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кг. Масса всех тыкв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кг. Сколько будет таких тыкв?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= 6 (т.)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6 тыкв.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84D0D14-84DA-4111-9E56-9A48A58E7F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72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031815" y="387376"/>
            <a:ext cx="2355035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601861" y="1310842"/>
            <a:ext cx="7734445" cy="1222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3863788"/>
            <a:ext cx="2070788" cy="284910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375406" y="5118138"/>
            <a:ext cx="5777119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2024927-C36A-4226-BD52-7BFC77B74BE9}"/>
              </a:ext>
            </a:extLst>
          </p:cNvPr>
          <p:cNvSpPr txBox="1"/>
          <p:nvPr/>
        </p:nvSpPr>
        <p:spPr>
          <a:xfrm>
            <a:off x="2057458" y="1868746"/>
            <a:ext cx="8467107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неизвестный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 разделить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известный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8158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72634" y="367553"/>
            <a:ext cx="2764910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601862" y="1828800"/>
            <a:ext cx="7573080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двух множителей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разделить на один из них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получится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множитель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810000"/>
            <a:ext cx="2115815" cy="290289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375406" y="5118138"/>
            <a:ext cx="5777119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387356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office/2006/metadata/properties"/>
    <ds:schemaRef ds:uri="2547570a-e5f4-4946-a4c3-82580e42479e"/>
    <ds:schemaRef ds:uri="http://www.w3.org/XML/1998/namespace"/>
    <ds:schemaRef ds:uri="http://purl.org/dc/dcmitype/"/>
    <ds:schemaRef ds:uri="http://schemas.microsoft.com/office/infopath/2007/PartnerControls"/>
    <ds:schemaRef ds:uri="6ee78bd2-4339-4042-adc0-bcc646419980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36993</TotalTime>
  <Words>683</Words>
  <Application>Microsoft Office PowerPoint</Application>
  <PresentationFormat>Произвольный</PresentationFormat>
  <Paragraphs>155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          Использование приёма сравнения при составлении  и решении обратных задач  к прямой задаче на нахождение первого множителя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524</cp:revision>
  <dcterms:created xsi:type="dcterms:W3CDTF">2022-11-26T19:01:26Z</dcterms:created>
  <dcterms:modified xsi:type="dcterms:W3CDTF">2025-06-19T14:36:42Z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