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79" r:id="rId4"/>
  </p:sldMasterIdLst>
  <p:notesMasterIdLst>
    <p:notesMasterId r:id="rId22"/>
  </p:notesMasterIdLst>
  <p:handoutMasterIdLst>
    <p:handoutMasterId r:id="rId23"/>
  </p:handoutMasterIdLst>
  <p:sldIdLst>
    <p:sldId id="434" r:id="rId5"/>
    <p:sldId id="324" r:id="rId6"/>
    <p:sldId id="422" r:id="rId7"/>
    <p:sldId id="504" r:id="rId8"/>
    <p:sldId id="454" r:id="rId9"/>
    <p:sldId id="455" r:id="rId10"/>
    <p:sldId id="348" r:id="rId11"/>
    <p:sldId id="505" r:id="rId12"/>
    <p:sldId id="506" r:id="rId13"/>
    <p:sldId id="507" r:id="rId14"/>
    <p:sldId id="469" r:id="rId15"/>
    <p:sldId id="329" r:id="rId16"/>
    <p:sldId id="436" r:id="rId17"/>
    <p:sldId id="445" r:id="rId18"/>
    <p:sldId id="443" r:id="rId19"/>
    <p:sldId id="511" r:id="rId20"/>
    <p:sldId id="489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965"/>
    <a:srgbClr val="FDF1F6"/>
    <a:srgbClr val="FADFEB"/>
    <a:srgbClr val="DEF3F8"/>
    <a:srgbClr val="C0E9F2"/>
    <a:srgbClr val="F2FCEA"/>
    <a:srgbClr val="77A9D2"/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pPr/>
              <a:t>19.06.2025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D2A00-979E-4D72-B229-C89BE518413A}" type="datetimeFigureOut">
              <a:rPr lang="ru-RU" smtClean="0"/>
              <a:pPr/>
              <a:t>19.06.2025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E2697-963B-4AC6-B773-C023283D96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130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E2697-963B-4AC6-B773-C023283D96A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969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C1090-3A2C-4D58-A45A-588F07A27CC4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0548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E2697-963B-4AC6-B773-C023283D96A1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7664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E2697-963B-4AC6-B773-C023283D96A1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6234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E2697-963B-4AC6-B773-C023283D96A1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0963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E2697-963B-4AC6-B773-C023283D96A1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0598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E2697-963B-4AC6-B773-C023283D96A1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2872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E2697-963B-4AC6-B773-C023283D96A1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9521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E2697-963B-4AC6-B773-C023283D96A1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534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E2697-963B-4AC6-B773-C023283D96A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35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E2697-963B-4AC6-B773-C023283D96A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367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E2697-963B-4AC6-B773-C023283D96A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641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E2697-963B-4AC6-B773-C023283D96A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328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E2697-963B-4AC6-B773-C023283D96A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501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C1090-3A2C-4D58-A45A-588F07A27CC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43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E2697-963B-4AC6-B773-C023283D96A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272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C1090-3A2C-4D58-A45A-588F07A27CC4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710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wmf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8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19.png"/><Relationship Id="rId1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5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6992" y="1801368"/>
            <a:ext cx="9144000" cy="1271668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951" y="3112387"/>
            <a:ext cx="682266" cy="7074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922" y="617943"/>
            <a:ext cx="504825" cy="5715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11789" y="4694476"/>
            <a:ext cx="930391" cy="12275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992" y="144368"/>
            <a:ext cx="542925" cy="5238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5334195"/>
            <a:ext cx="619050" cy="78571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01" y="793708"/>
            <a:ext cx="504439" cy="57322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35" y="3237635"/>
            <a:ext cx="505836" cy="52782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545" y="3532354"/>
            <a:ext cx="1837994" cy="134761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3" y="1849821"/>
            <a:ext cx="608569" cy="69251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372" y="2012025"/>
            <a:ext cx="714375" cy="75247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272" y="5066318"/>
            <a:ext cx="1038023" cy="70715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8" y="272246"/>
            <a:ext cx="1860164" cy="131190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842568"/>
            <a:ext cx="576489" cy="54967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85" y="422756"/>
            <a:ext cx="1363851" cy="480937"/>
          </a:xfrm>
          <a:prstGeom prst="rect">
            <a:avLst/>
          </a:prstGeom>
        </p:spPr>
      </p:pic>
      <p:pic>
        <p:nvPicPr>
          <p:cNvPr id="30" name="Рисунок 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75" y="3034817"/>
            <a:ext cx="319165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7376894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22" y="3159355"/>
            <a:ext cx="2227716" cy="3175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529" y="3327682"/>
            <a:ext cx="590083" cy="6118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590062" y="3097525"/>
            <a:ext cx="516972" cy="6821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107" y="397621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224" y="816747"/>
            <a:ext cx="470785" cy="59753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542" y="816747"/>
            <a:ext cx="335160" cy="38086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977" y="2586264"/>
            <a:ext cx="351849" cy="3671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066" y="1360529"/>
            <a:ext cx="1481355" cy="108612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087" y="2714619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969" y="351240"/>
            <a:ext cx="1809750" cy="6381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65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981" y="468239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08" y="3273631"/>
            <a:ext cx="258057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166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75" y="3172245"/>
            <a:ext cx="2762763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379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80250" y="2131231"/>
            <a:ext cx="5493984" cy="69958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FF6965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761" y="3638173"/>
            <a:ext cx="696193" cy="7218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497" y="444775"/>
            <a:ext cx="382530" cy="3691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352" y="5679298"/>
            <a:ext cx="586145" cy="74395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639" y="444775"/>
            <a:ext cx="408635" cy="46435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842" y="3638173"/>
            <a:ext cx="500801" cy="5225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73555">
            <a:off x="9841353" y="4499050"/>
            <a:ext cx="1827940" cy="134024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670" y="2481025"/>
            <a:ext cx="416339" cy="4385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029" y="1226189"/>
            <a:ext cx="555294" cy="52946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6" y="3213240"/>
            <a:ext cx="3497240" cy="31752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676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916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91" r:id="rId3"/>
    <p:sldLayoutId id="2147483692" r:id="rId4"/>
    <p:sldLayoutId id="2147483694" r:id="rId5"/>
    <p:sldLayoutId id="2147483686" r:id="rId6"/>
    <p:sldLayoutId id="2147483690" r:id="rId7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7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12" Type="http://schemas.openxmlformats.org/officeDocument/2006/relationships/hyperlink" Target="https://flomaster.club/43917-zarjadka-dlja-detej-risunok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8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7.png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7.png"/><Relationship Id="rId9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7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7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7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7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9BEE043C-E42A-40B4-A4F8-0FEFA9F38D44}"/>
              </a:ext>
            </a:extLst>
          </p:cNvPr>
          <p:cNvSpPr txBox="1">
            <a:spLocks/>
          </p:cNvSpPr>
          <p:nvPr/>
        </p:nvSpPr>
        <p:spPr>
          <a:xfrm>
            <a:off x="127839" y="6361079"/>
            <a:ext cx="8110726" cy="3877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Е. С. Шилова,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педагогических наук, доцент</a:t>
            </a:r>
          </a:p>
        </p:txBody>
      </p:sp>
      <p:sp>
        <p:nvSpPr>
          <p:cNvPr id="9" name="Подзаголовок 8">
            <a:extLst>
              <a:ext uri="{FF2B5EF4-FFF2-40B4-BE49-F238E27FC236}">
                <a16:creationId xmlns:a16="http://schemas.microsoft.com/office/drawing/2014/main" xmlns="" id="{7A520274-A647-4D06-8199-46288B075C1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431524" y="3105260"/>
            <a:ext cx="5762625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разработка для учителя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97F3B1D-926C-480A-AE2A-7A190CB38B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1838" t="19608" r="7646" b="51866"/>
          <a:stretch/>
        </p:blipFill>
        <p:spPr>
          <a:xfrm>
            <a:off x="30689" y="0"/>
            <a:ext cx="12143381" cy="31052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4783" y="663389"/>
            <a:ext cx="11104964" cy="2160494"/>
          </a:xfrm>
        </p:spPr>
        <p:txBody>
          <a:bodyPr anchor="b"/>
          <a:lstStyle/>
          <a:p>
            <a:r>
              <a:rPr lang="ru-RU" sz="3200" b="1" dirty="0">
                <a:latin typeface="+mn-lt"/>
                <a:cs typeface="Arial" panose="020B0604020202020204" pitchFamily="34" charset="0"/>
              </a:rPr>
              <a:t> </a:t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r>
              <a:rPr lang="ru-RU" sz="3200" b="1" dirty="0">
                <a:latin typeface="+mn-lt"/>
                <a:cs typeface="Arial" panose="020B0604020202020204" pitchFamily="34" charset="0"/>
              </a:rPr>
              <a:t> </a:t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r>
              <a:rPr lang="ru-RU" sz="3200" b="1" dirty="0">
                <a:latin typeface="+mn-lt"/>
                <a:cs typeface="Arial" panose="020B0604020202020204" pitchFamily="34" charset="0"/>
              </a:rPr>
              <a:t/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r>
              <a:rPr lang="ru-RU" sz="3200" b="1" dirty="0">
                <a:latin typeface="+mn-lt"/>
                <a:cs typeface="Arial" panose="020B0604020202020204" pitchFamily="34" charset="0"/>
              </a:rPr>
              <a:t/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r>
              <a:rPr lang="ru-RU" sz="3200" b="1" dirty="0">
                <a:latin typeface="+mn-lt"/>
                <a:cs typeface="Arial" panose="020B0604020202020204" pitchFamily="34" charset="0"/>
              </a:rPr>
              <a:t/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r>
              <a:rPr lang="ru-RU" sz="3200" b="1" dirty="0">
                <a:latin typeface="+mn-lt"/>
                <a:cs typeface="Arial" panose="020B0604020202020204" pitchFamily="34" charset="0"/>
              </a:rPr>
              <a:t/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r>
              <a:rPr lang="ru-RU" sz="3200" b="1" dirty="0">
                <a:latin typeface="+mn-lt"/>
                <a:cs typeface="Arial" panose="020B0604020202020204" pitchFamily="34" charset="0"/>
              </a:rPr>
              <a:t/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r>
              <a:rPr lang="ru-RU" sz="3200" b="1" dirty="0">
                <a:latin typeface="+mn-lt"/>
                <a:cs typeface="Arial" panose="020B0604020202020204" pitchFamily="34" charset="0"/>
              </a:rPr>
              <a:t/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Использование 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приёма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сравнения </a:t>
            </a:r>
            <a:r>
              <a:rPr lang="ru-RU" sz="28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при</a:t>
            </a:r>
            <a:r>
              <a:rPr lang="ru-RU" sz="2800" b="1" dirty="0">
                <a:latin typeface="+mn-lt"/>
                <a:cs typeface="Arial" panose="020B0604020202020204" pitchFamily="34" charset="0"/>
              </a:rPr>
              <a:t> составлении </a:t>
            </a:r>
            <a:r>
              <a:rPr lang="ru-RU" sz="2800" b="1" dirty="0" smtClean="0">
                <a:latin typeface="+mn-lt"/>
                <a:cs typeface="Arial" panose="020B0604020202020204" pitchFamily="34" charset="0"/>
              </a:rPr>
              <a:t/>
            </a:r>
            <a:br>
              <a:rPr lang="ru-RU" sz="2800" b="1" dirty="0" smtClean="0">
                <a:latin typeface="+mn-lt"/>
                <a:cs typeface="Arial" panose="020B0604020202020204" pitchFamily="34" charset="0"/>
              </a:rPr>
            </a:br>
            <a:r>
              <a:rPr lang="ru-RU" sz="2800" b="1" dirty="0" smtClean="0">
                <a:latin typeface="+mn-lt"/>
                <a:cs typeface="Arial" panose="020B0604020202020204" pitchFamily="34" charset="0"/>
              </a:rPr>
              <a:t>и </a:t>
            </a:r>
            <a:r>
              <a:rPr lang="ru-RU" sz="2800" b="1" dirty="0">
                <a:latin typeface="+mn-lt"/>
                <a:cs typeface="Arial" panose="020B0604020202020204" pitchFamily="34" charset="0"/>
              </a:rPr>
              <a:t>решении обратных задач </a:t>
            </a:r>
            <a:br>
              <a:rPr lang="ru-RU" sz="2800" b="1" dirty="0">
                <a:latin typeface="+mn-lt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к прямой задаче на нахождение произведения </a:t>
            </a:r>
            <a:r>
              <a:rPr lang="ru-RU" sz="2800" b="1" dirty="0">
                <a:latin typeface="+mn-lt"/>
                <a:cs typeface="Arial" panose="020B0604020202020204" pitchFamily="34" charset="0"/>
              </a:rPr>
              <a:t/>
            </a:r>
            <a:br>
              <a:rPr lang="ru-RU" sz="2800" b="1" dirty="0">
                <a:latin typeface="+mn-lt"/>
                <a:cs typeface="Arial" panose="020B0604020202020204" pitchFamily="34" charset="0"/>
              </a:rPr>
            </a:br>
            <a:r>
              <a:rPr lang="ru-RU" sz="3200" b="1" dirty="0">
                <a:latin typeface="+mn-lt"/>
                <a:cs typeface="Arial" panose="020B0604020202020204" pitchFamily="34" charset="0"/>
              </a:rPr>
              <a:t/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endParaRPr lang="ru-RU" sz="3200" b="1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E297E172-CB57-41F0-BA0E-B11497DF73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3" y="4844081"/>
            <a:ext cx="382530" cy="36910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701E1A47-6C99-445B-AF55-FC9648FF2F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38" y="2286173"/>
            <a:ext cx="586145" cy="74395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C3CAD9B9-5EB3-4EBB-AA93-62F779E3D9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3" y="272477"/>
            <a:ext cx="573085" cy="65213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48B0DC9-869D-4202-A8C7-94FBF9DE437A}"/>
              </a:ext>
            </a:extLst>
          </p:cNvPr>
          <p:cNvSpPr txBox="1"/>
          <p:nvPr/>
        </p:nvSpPr>
        <p:spPr>
          <a:xfrm>
            <a:off x="3463536" y="3554947"/>
            <a:ext cx="52776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 Задание 6</a:t>
            </a:r>
          </a:p>
        </p:txBody>
      </p:sp>
    </p:spTree>
    <p:extLst>
      <p:ext uri="{BB962C8B-B14F-4D97-AF65-F5344CB8AC3E}">
        <p14:creationId xmlns:p14="http://schemas.microsoft.com/office/powerpoint/2010/main" val="382543012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5172635" y="367553"/>
            <a:ext cx="2446952" cy="7709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Запомните!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FA66FEA-A8BE-4F2D-9CF3-7A0EAA6382DF}"/>
              </a:ext>
            </a:extLst>
          </p:cNvPr>
          <p:cNvSpPr txBox="1"/>
          <p:nvPr/>
        </p:nvSpPr>
        <p:spPr>
          <a:xfrm>
            <a:off x="2601862" y="1828800"/>
            <a:ext cx="7573080" cy="1647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произведение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двух множителей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разделить на один из них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то получится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другой множитель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2" y="3810000"/>
            <a:ext cx="2115815" cy="2902890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B79895C6-B7A5-4901-BF74-800D53AC7F5A}"/>
              </a:ext>
            </a:extLst>
          </p:cNvPr>
          <p:cNvSpPr/>
          <p:nvPr/>
        </p:nvSpPr>
        <p:spPr>
          <a:xfrm>
            <a:off x="3375406" y="5118138"/>
            <a:ext cx="5777119" cy="961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just"/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i="1" dirty="0">
                <a:solidFill>
                  <a:schemeClr val="tx1"/>
                </a:solidFill>
              </a:rPr>
              <a:t>проверьте друг у друга знание правила. </a:t>
            </a:r>
          </a:p>
        </p:txBody>
      </p:sp>
    </p:spTree>
    <p:extLst>
      <p:ext uri="{BB962C8B-B14F-4D97-AF65-F5344CB8AC3E}">
        <p14:creationId xmlns:p14="http://schemas.microsoft.com/office/powerpoint/2010/main" val="3873564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56228F5-A19C-4251-8B4B-009EEFE57912}"/>
              </a:ext>
            </a:extLst>
          </p:cNvPr>
          <p:cNvSpPr txBox="1"/>
          <p:nvPr/>
        </p:nvSpPr>
        <p:spPr>
          <a:xfrm>
            <a:off x="914401" y="831372"/>
            <a:ext cx="9672917" cy="769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endParaRPr lang="ru-RU" sz="24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9580" indent="449580" eaLnBrk="0" fontAlgn="base" hangingPunct="0">
              <a:lnSpc>
                <a:spcPct val="107000"/>
              </a:lnSpc>
              <a:spcAft>
                <a:spcPts val="800"/>
              </a:spcAft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ru-RU" sz="3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BCE3709-7020-4B76-B216-B1846D2ED905}"/>
              </a:ext>
            </a:extLst>
          </p:cNvPr>
          <p:cNvSpPr txBox="1"/>
          <p:nvPr/>
        </p:nvSpPr>
        <p:spPr>
          <a:xfrm>
            <a:off x="259977" y="1259142"/>
            <a:ext cx="11752730" cy="2358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1                            Задача 2                       Задача 3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0" fontAlgn="base" hangingPunct="0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∙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= 15 (р.)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15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= 5 (р.)               15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= 3 (б.)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Ответ: всего 15 роз.       Ответ: 5 роз.             Ответ: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букета</a:t>
            </a:r>
            <a:r>
              <a:rPr lang="ru-RU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FB01EECA-B537-45DE-8552-EB1098C32C71}"/>
              </a:ext>
            </a:extLst>
          </p:cNvPr>
          <p:cNvSpPr/>
          <p:nvPr/>
        </p:nvSpPr>
        <p:spPr>
          <a:xfrm>
            <a:off x="2357719" y="4593470"/>
            <a:ext cx="8229599" cy="20460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сравните решения трёх задач;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докажите, что задачи 2 и </a:t>
            </a:r>
            <a:r>
              <a:rPr lang="ru-RU" sz="2400" b="1" i="1" dirty="0" smtClean="0">
                <a:solidFill>
                  <a:schemeClr val="tx1"/>
                </a:solidFill>
              </a:rPr>
              <a:t>3 — </a:t>
            </a:r>
            <a:r>
              <a:rPr lang="ru-RU" sz="2400" b="1" i="1" dirty="0">
                <a:solidFill>
                  <a:srgbClr val="FF0000"/>
                </a:solidFill>
              </a:rPr>
              <a:t>обратные </a:t>
            </a:r>
            <a:r>
              <a:rPr lang="ru-RU" sz="2400" b="1" i="1" dirty="0" smtClean="0">
                <a:solidFill>
                  <a:srgbClr val="FF0000"/>
                </a:solidFill>
              </a:rPr>
              <a:t>задаче 1</a:t>
            </a:r>
            <a:r>
              <a:rPr lang="ru-RU" sz="2400" b="1" i="1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Как вы думаете, решая задачи 2 и 3, обратные </a:t>
            </a:r>
            <a:r>
              <a:rPr lang="ru-RU" sz="2400" b="1" i="1" dirty="0">
                <a:solidFill>
                  <a:schemeClr val="tx1"/>
                </a:solidFill>
              </a:rPr>
              <a:t>задаче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</a:rPr>
              <a:t>1</a:t>
            </a:r>
            <a:r>
              <a:rPr lang="ru-RU" sz="2400" b="1" i="1" dirty="0">
                <a:solidFill>
                  <a:schemeClr val="tx1"/>
                </a:solidFill>
              </a:rPr>
              <a:t>, мы проверяем правильность </a:t>
            </a:r>
            <a:r>
              <a:rPr lang="ru-RU" sz="2400" b="1" i="1" dirty="0" smtClean="0">
                <a:solidFill>
                  <a:schemeClr val="tx1"/>
                </a:solidFill>
              </a:rPr>
              <a:t>решения </a:t>
            </a:r>
            <a:r>
              <a:rPr lang="ru-RU" sz="2400" b="1" i="1" dirty="0">
                <a:solidFill>
                  <a:schemeClr val="tx1"/>
                </a:solidFill>
              </a:rPr>
              <a:t>прямой задачи 1? 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7F17B97-A48C-4D17-BEB6-465A3F532A4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2" y="3810000"/>
            <a:ext cx="2115815" cy="290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737644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D694E988-88AB-49F2-A204-892464B7E304}"/>
              </a:ext>
            </a:extLst>
          </p:cNvPr>
          <p:cNvSpPr/>
          <p:nvPr/>
        </p:nvSpPr>
        <p:spPr>
          <a:xfrm>
            <a:off x="2755128" y="154161"/>
            <a:ext cx="8937812" cy="6488260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055" y="6273306"/>
            <a:ext cx="451536" cy="4305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745694" y="1449921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47" y="2671993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4035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123EADC-07C1-4428-84B8-A1F577E877D1}"/>
              </a:ext>
            </a:extLst>
          </p:cNvPr>
          <p:cNvSpPr txBox="1"/>
          <p:nvPr/>
        </p:nvSpPr>
        <p:spPr>
          <a:xfrm>
            <a:off x="4314108" y="686772"/>
            <a:ext cx="56865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Физкультминутка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5D9D9373-A20C-4E52-AA33-373F7518877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6374">
            <a:off x="2462370" y="5636933"/>
            <a:ext cx="1042447" cy="710168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0FA43B6E-9308-4B58-B879-FAA42F029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61" y="1428326"/>
            <a:ext cx="8794985" cy="446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6F4C3677-F35E-40BC-870D-BD7DACEDA45E}"/>
              </a:ext>
            </a:extLst>
          </p:cNvPr>
          <p:cNvSpPr txBox="1"/>
          <p:nvPr/>
        </p:nvSpPr>
        <p:spPr>
          <a:xfrm>
            <a:off x="10178764" y="5673967"/>
            <a:ext cx="98611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S Text"/>
                <a:ea typeface="+mn-ea"/>
                <a:cs typeface="+mn-cs"/>
                <a:hlinkClick r:id="rId12"/>
              </a:rPr>
              <a:t>flomaster.club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6E8CE11D-262C-4EFC-AADF-645719DEF07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1" y="3451959"/>
            <a:ext cx="319165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193539"/>
      </p:ext>
    </p:extLst>
  </p:cSld>
  <p:clrMapOvr>
    <a:masterClrMapping/>
  </p:clrMapOvr>
  <p:transition spd="slow" advClick="0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57" y="4061012"/>
            <a:ext cx="2042056" cy="27445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0330" y="590084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2C4D1CA-6F83-4B78-957F-BA1CAB7BA784}"/>
              </a:ext>
            </a:extLst>
          </p:cNvPr>
          <p:cNvSpPr txBox="1"/>
          <p:nvPr/>
        </p:nvSpPr>
        <p:spPr>
          <a:xfrm>
            <a:off x="453225" y="327067"/>
            <a:ext cx="106002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ru-RU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F6AE31C-F78D-4859-A74D-4B8E7312BA1D}"/>
              </a:ext>
            </a:extLst>
          </p:cNvPr>
          <p:cNvSpPr txBox="1"/>
          <p:nvPr/>
        </p:nvSpPr>
        <p:spPr>
          <a:xfrm>
            <a:off x="2124635" y="439272"/>
            <a:ext cx="9073420" cy="5106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Подведение итогов выполнения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задания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Запомните!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Обратными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называются задачи, в которых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 из неизвестных величин</a:t>
            </a:r>
            <a:r>
              <a:rPr lang="ru-RU" sz="3200" b="1" i="1" kern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становится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известной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 из данных величин 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становится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неизвестной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172A067-AD5F-4D33-8B82-8647A507CB44}"/>
              </a:ext>
            </a:extLst>
          </p:cNvPr>
          <p:cNvSpPr/>
          <p:nvPr/>
        </p:nvSpPr>
        <p:spPr>
          <a:xfrm>
            <a:off x="4096871" y="5271247"/>
            <a:ext cx="5446374" cy="11474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 </a:t>
            </a:r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проверьте </a:t>
            </a:r>
            <a:r>
              <a:rPr lang="ru-RU" sz="2400" b="1" i="1" dirty="0">
                <a:solidFill>
                  <a:schemeClr val="tx1"/>
                </a:solidFill>
              </a:rPr>
              <a:t>у себя усвоенные знания. </a:t>
            </a:r>
          </a:p>
        </p:txBody>
      </p:sp>
    </p:spTree>
    <p:extLst>
      <p:ext uri="{BB962C8B-B14F-4D97-AF65-F5344CB8AC3E}">
        <p14:creationId xmlns:p14="http://schemas.microsoft.com/office/powerpoint/2010/main" val="40030300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57" y="3827928"/>
            <a:ext cx="2167562" cy="29776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0330" y="590084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2C4D1CA-6F83-4B78-957F-BA1CAB7BA784}"/>
              </a:ext>
            </a:extLst>
          </p:cNvPr>
          <p:cNvSpPr txBox="1"/>
          <p:nvPr/>
        </p:nvSpPr>
        <p:spPr>
          <a:xfrm>
            <a:off x="453225" y="327067"/>
            <a:ext cx="106002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ru-RU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F6AE31C-F78D-4859-A74D-4B8E7312BA1D}"/>
              </a:ext>
            </a:extLst>
          </p:cNvPr>
          <p:cNvSpPr txBox="1"/>
          <p:nvPr/>
        </p:nvSpPr>
        <p:spPr>
          <a:xfrm>
            <a:off x="2124635" y="439272"/>
            <a:ext cx="9073420" cy="4580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Подведение итогов выполнения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задания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Продолж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ите!</a:t>
            </a:r>
            <a:endParaRPr lang="ru-RU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Обратными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называются задачи, в которых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 из неизвестных величин</a:t>
            </a:r>
            <a:r>
              <a:rPr lang="ru-RU" sz="3200" b="1" i="1" kern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становится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 из данных величин 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становится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172A067-AD5F-4D33-8B82-8647A507CB44}"/>
              </a:ext>
            </a:extLst>
          </p:cNvPr>
          <p:cNvSpPr/>
          <p:nvPr/>
        </p:nvSpPr>
        <p:spPr>
          <a:xfrm>
            <a:off x="3325906" y="4904039"/>
            <a:ext cx="5970494" cy="12457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  Задание: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проверьте друг у друга усвоенные знания. </a:t>
            </a:r>
          </a:p>
        </p:txBody>
      </p:sp>
    </p:spTree>
    <p:extLst>
      <p:ext uri="{BB962C8B-B14F-4D97-AF65-F5344CB8AC3E}">
        <p14:creationId xmlns:p14="http://schemas.microsoft.com/office/powerpoint/2010/main" val="5987283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56228F5-A19C-4251-8B4B-009EEFE57912}"/>
              </a:ext>
            </a:extLst>
          </p:cNvPr>
          <p:cNvSpPr txBox="1"/>
          <p:nvPr/>
        </p:nvSpPr>
        <p:spPr>
          <a:xfrm>
            <a:off x="1748118" y="403412"/>
            <a:ext cx="9502588" cy="2769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выполнения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задания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Запомните!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endParaRPr lang="ru-RU" sz="3600" b="1" dirty="0">
              <a:solidFill>
                <a:srgbClr val="FF0000"/>
              </a:solidFill>
            </a:endParaRPr>
          </a:p>
          <a:p>
            <a:pPr algn="just">
              <a:lnSpc>
                <a:spcPct val="107000"/>
              </a:lnSpc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</a:t>
            </a:r>
          </a:p>
          <a:p>
            <a:pPr marL="586105" algn="just">
              <a:lnSpc>
                <a:spcPct val="107000"/>
              </a:lnSpc>
            </a:pPr>
            <a:endParaRPr lang="ru-RU" sz="3200" b="1" i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CB69E074-074A-419B-9EA9-30BDF0222B2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56" y="3890682"/>
            <a:ext cx="2131229" cy="2887096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57D1F57E-6F40-4C3A-AB76-64846D77AC2A}"/>
              </a:ext>
            </a:extLst>
          </p:cNvPr>
          <p:cNvSpPr/>
          <p:nvPr/>
        </p:nvSpPr>
        <p:spPr>
          <a:xfrm>
            <a:off x="4082771" y="5441576"/>
            <a:ext cx="5254411" cy="11306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  Задание: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проверьте </a:t>
            </a:r>
            <a:r>
              <a:rPr lang="ru-RU" sz="2400" b="1" i="1" dirty="0">
                <a:solidFill>
                  <a:schemeClr val="tx1"/>
                </a:solidFill>
              </a:rPr>
              <a:t>у себя усвоенные знания.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AE65A49-24E9-43F6-A6D1-E3D9B1E7A6EB}"/>
              </a:ext>
            </a:extLst>
          </p:cNvPr>
          <p:cNvSpPr txBox="1"/>
          <p:nvPr/>
        </p:nvSpPr>
        <p:spPr>
          <a:xfrm>
            <a:off x="2601862" y="1828800"/>
            <a:ext cx="7573080" cy="1647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произведение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двух множителей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разделить на один из них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то получится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другой множитель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317775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56228F5-A19C-4251-8B4B-009EEFE57912}"/>
              </a:ext>
            </a:extLst>
          </p:cNvPr>
          <p:cNvSpPr txBox="1"/>
          <p:nvPr/>
        </p:nvSpPr>
        <p:spPr>
          <a:xfrm>
            <a:off x="1748118" y="403412"/>
            <a:ext cx="9628384" cy="2769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выполнения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задания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Продолжите!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endParaRPr lang="ru-RU" sz="3600" b="1" dirty="0">
              <a:solidFill>
                <a:srgbClr val="FF0000"/>
              </a:solidFill>
            </a:endParaRPr>
          </a:p>
          <a:p>
            <a:pPr algn="just">
              <a:lnSpc>
                <a:spcPct val="107000"/>
              </a:lnSpc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</a:t>
            </a:r>
          </a:p>
          <a:p>
            <a:pPr marL="586105" algn="just">
              <a:lnSpc>
                <a:spcPct val="107000"/>
              </a:lnSpc>
            </a:pPr>
            <a:endParaRPr lang="ru-RU" sz="3200" b="1" i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CB69E074-074A-419B-9EA9-30BDF0222B2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56" y="3890682"/>
            <a:ext cx="2131229" cy="2887096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DAA750A5-A0C4-4577-B246-197F4D3AFE66}"/>
              </a:ext>
            </a:extLst>
          </p:cNvPr>
          <p:cNvSpPr/>
          <p:nvPr/>
        </p:nvSpPr>
        <p:spPr>
          <a:xfrm>
            <a:off x="3580737" y="5547159"/>
            <a:ext cx="5948745" cy="10097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 </a:t>
            </a:r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r>
              <a:rPr lang="ru-RU" sz="2400" b="1" i="1" dirty="0">
                <a:solidFill>
                  <a:schemeClr val="tx1"/>
                </a:solidFill>
              </a:rPr>
              <a:t>проверьте друг у друга усвоенные знания.</a:t>
            </a:r>
            <a:r>
              <a:rPr lang="ru-RU" sz="2800" b="1" i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0774BB6-2BF2-45F3-8961-DDC6250BF239}"/>
              </a:ext>
            </a:extLst>
          </p:cNvPr>
          <p:cNvSpPr txBox="1"/>
          <p:nvPr/>
        </p:nvSpPr>
        <p:spPr>
          <a:xfrm>
            <a:off x="2601862" y="1828800"/>
            <a:ext cx="7573080" cy="1673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произведение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двух </a:t>
            </a:r>
            <a:r>
              <a:rPr lang="ru-RU" sz="3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множителей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разделить на один </a:t>
            </a:r>
            <a:r>
              <a:rPr lang="ru-RU" sz="32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них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то </a:t>
            </a:r>
            <a:r>
              <a:rPr lang="ru-RU" sz="3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получится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393555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247" y="6148565"/>
            <a:ext cx="451536" cy="4305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2086190" y="3777810"/>
            <a:ext cx="395306" cy="52158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1760" y="1245793"/>
            <a:ext cx="442212" cy="72580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123EADC-07C1-4428-84B8-A1F577E877D1}"/>
              </a:ext>
            </a:extLst>
          </p:cNvPr>
          <p:cNvSpPr txBox="1"/>
          <p:nvPr/>
        </p:nvSpPr>
        <p:spPr>
          <a:xfrm>
            <a:off x="4251509" y="480099"/>
            <a:ext cx="25552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РЕФЛЕКСИЯ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5D9D9373-A20C-4E52-AA33-373F7518877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6374">
            <a:off x="2462370" y="5636933"/>
            <a:ext cx="1042447" cy="710168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12688D7E-0468-4598-B22A-3AB40303A446}"/>
              </a:ext>
            </a:extLst>
          </p:cNvPr>
          <p:cNvSpPr/>
          <p:nvPr/>
        </p:nvSpPr>
        <p:spPr>
          <a:xfrm>
            <a:off x="2689413" y="1245793"/>
            <a:ext cx="6956612" cy="1477760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Запомнили ли 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вы:</a:t>
            </a:r>
          </a:p>
          <a:p>
            <a:pPr algn="ctr"/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какие задачи называются обратными 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задаче 1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algn="ctr"/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способы нахождения неизвестных </a:t>
            </a:r>
            <a:r>
              <a:rPr lang="ru-RU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множителей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249EC523-31C0-4B17-B9B4-E7E2B822D91C}"/>
              </a:ext>
            </a:extLst>
          </p:cNvPr>
          <p:cNvSpPr/>
          <p:nvPr/>
        </p:nvSpPr>
        <p:spPr>
          <a:xfrm>
            <a:off x="3227292" y="3307976"/>
            <a:ext cx="7732629" cy="1240872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Возникали у вас трудности при самостоятельном </a:t>
            </a:r>
          </a:p>
          <a:p>
            <a:pPr lvl="0" algn="ctr"/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 составлении и решении задач 2 и 3, обратных 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задаче 1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lvl="0" algn="ctr"/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1927C07D-76CD-447F-806C-EA137F3C9DC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111" y="5270400"/>
            <a:ext cx="382530" cy="369108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A0553D2A-18C1-4377-BBE2-33CE7809B65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" y="3682800"/>
            <a:ext cx="2227716" cy="3175200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ADE731E0-6B34-40AB-B2A2-490CABB6857F}"/>
              </a:ext>
            </a:extLst>
          </p:cNvPr>
          <p:cNvSpPr/>
          <p:nvPr/>
        </p:nvSpPr>
        <p:spPr>
          <a:xfrm>
            <a:off x="3227293" y="5133272"/>
            <a:ext cx="7521389" cy="1199848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Что необходимо сделать, чтобы устранить все затруднения, которые возникали при составлении 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решении задач 2 и 3, обратных 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задаче 1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75489810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8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5AE0297-446C-49F4-A799-A36E3A08119A}"/>
              </a:ext>
            </a:extLst>
          </p:cNvPr>
          <p:cNvSpPr/>
          <p:nvPr/>
        </p:nvSpPr>
        <p:spPr>
          <a:xfrm>
            <a:off x="3998259" y="4598894"/>
            <a:ext cx="5441576" cy="12646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  </a:t>
            </a:r>
            <a:r>
              <a:rPr lang="ru-RU" sz="2400" b="1" i="1" dirty="0">
                <a:solidFill>
                  <a:schemeClr val="tx1"/>
                </a:solidFill>
              </a:rPr>
              <a:t>расскажите друг другу, какие задачи называются </a:t>
            </a:r>
            <a:r>
              <a:rPr lang="ru-RU" sz="2400" b="1" i="1" dirty="0">
                <a:solidFill>
                  <a:srgbClr val="FF0000"/>
                </a:solidFill>
              </a:rPr>
              <a:t>обратными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</a:rPr>
              <a:t>задаче 1</a:t>
            </a:r>
            <a:r>
              <a:rPr lang="ru-RU" sz="2400" b="1" i="1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65EA73E-5E37-4585-BB9E-593D00D528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9029"/>
            <a:ext cx="3085106" cy="3175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6FB626A-97BC-4003-AFF2-9256A21A1A60}"/>
              </a:ext>
            </a:extLst>
          </p:cNvPr>
          <p:cNvSpPr txBox="1"/>
          <p:nvPr/>
        </p:nvSpPr>
        <p:spPr>
          <a:xfrm>
            <a:off x="1649507" y="1264023"/>
            <a:ext cx="9368118" cy="2410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ctr">
              <a:lnSpc>
                <a:spcPct val="90000"/>
              </a:lnSpc>
              <a:spcAft>
                <a:spcPts val="800"/>
              </a:spcAft>
            </a:pPr>
            <a:endParaRPr lang="ru-RU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ctr">
              <a:lnSpc>
                <a:spcPct val="90000"/>
              </a:lnSpc>
              <a:spcAft>
                <a:spcPts val="800"/>
              </a:spcAft>
            </a:pP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Обратными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называются задачи, в которых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 из неизвестных величин</a:t>
            </a:r>
            <a:r>
              <a:rPr lang="ru-RU" sz="3200" b="1" i="1" kern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становится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известной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 из данных величин 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становится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неизвестной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398B136-68F6-4CC0-9102-FF63D60A26B8}"/>
              </a:ext>
            </a:extLst>
          </p:cNvPr>
          <p:cNvSpPr/>
          <p:nvPr/>
        </p:nvSpPr>
        <p:spPr>
          <a:xfrm>
            <a:off x="5172634" y="367553"/>
            <a:ext cx="2284233" cy="7709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Повторите! 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511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56228F5-A19C-4251-8B4B-009EEFE57912}"/>
              </a:ext>
            </a:extLst>
          </p:cNvPr>
          <p:cNvSpPr txBox="1"/>
          <p:nvPr/>
        </p:nvSpPr>
        <p:spPr>
          <a:xfrm>
            <a:off x="941294" y="885674"/>
            <a:ext cx="9881261" cy="2740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Решите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задачу.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Составьте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обратные задачи.</a:t>
            </a:r>
          </a:p>
          <a:p>
            <a:pPr indent="401955" algn="just" eaLnBrk="0" fontAlgn="base" hangingPunct="0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86105" algn="just">
              <a:lnSpc>
                <a:spcPct val="107000"/>
              </a:lnSpc>
            </a:pP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каждом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букете по 5 роз. Сколько роз в 3 таких букетах?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86105" algn="just">
              <a:lnSpc>
                <a:spcPct val="107000"/>
              </a:lnSpc>
            </a:pPr>
            <a:endParaRPr lang="ru-RU" sz="3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1296677D-3FE4-492E-AB0E-E0E0F2269915}"/>
              </a:ext>
            </a:extLst>
          </p:cNvPr>
          <p:cNvSpPr/>
          <p:nvPr/>
        </p:nvSpPr>
        <p:spPr>
          <a:xfrm>
            <a:off x="3224531" y="4637420"/>
            <a:ext cx="6484245" cy="21403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 </a:t>
            </a:r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составьте </a:t>
            </a:r>
            <a:r>
              <a:rPr lang="ru-RU" sz="2400" b="1" i="1" dirty="0">
                <a:solidFill>
                  <a:schemeClr val="tx1"/>
                </a:solidFill>
              </a:rPr>
              <a:t>краткую запись в таблице, </a:t>
            </a:r>
            <a:r>
              <a:rPr lang="ru-RU" sz="2400" b="1" i="1" dirty="0" smtClean="0">
                <a:solidFill>
                  <a:schemeClr val="tx1"/>
                </a:solidFill>
              </a:rPr>
              <a:t>укажите </a:t>
            </a:r>
            <a:r>
              <a:rPr lang="ru-RU" sz="2400" b="1" i="1" dirty="0">
                <a:solidFill>
                  <a:schemeClr val="tx1"/>
                </a:solidFill>
              </a:rPr>
              <a:t>название компонентов </a:t>
            </a:r>
            <a:r>
              <a:rPr lang="ru-RU" sz="2400" b="1" i="1" dirty="0" smtClean="0">
                <a:solidFill>
                  <a:schemeClr val="tx1"/>
                </a:solidFill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</a:rPr>
            </a:br>
            <a:r>
              <a:rPr lang="ru-RU" sz="2400" b="1" i="1" dirty="0" smtClean="0">
                <a:solidFill>
                  <a:schemeClr val="tx1"/>
                </a:solidFill>
              </a:rPr>
              <a:t>и </a:t>
            </a:r>
            <a:r>
              <a:rPr lang="ru-RU" sz="2400" b="1" i="1" dirty="0">
                <a:solidFill>
                  <a:schemeClr val="tx1"/>
                </a:solidFill>
              </a:rPr>
              <a:t>результата действия умножения. 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28B75103-1714-4BEE-A8EF-3ED6080494B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3" y="4072092"/>
            <a:ext cx="2021982" cy="278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727555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56228F5-A19C-4251-8B4B-009EEFE57912}"/>
              </a:ext>
            </a:extLst>
          </p:cNvPr>
          <p:cNvSpPr txBox="1"/>
          <p:nvPr/>
        </p:nvSpPr>
        <p:spPr>
          <a:xfrm>
            <a:off x="914401" y="318012"/>
            <a:ext cx="10668000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9580" indent="449580" eaLnBrk="0" fontAlgn="base" hangingPunct="0">
              <a:lnSpc>
                <a:spcPct val="107000"/>
              </a:lnSpc>
              <a:spcAft>
                <a:spcPts val="800"/>
              </a:spcAft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ru-RU" sz="3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2AD2515-1401-4A2A-ADB3-98A22B97EF7F}"/>
              </a:ext>
            </a:extLst>
          </p:cNvPr>
          <p:cNvSpPr txBox="1"/>
          <p:nvPr/>
        </p:nvSpPr>
        <p:spPr>
          <a:xfrm>
            <a:off x="11075358" y="5904021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8D73842-9DFE-4800-BF9E-9DD20A758AD7}"/>
              </a:ext>
            </a:extLst>
          </p:cNvPr>
          <p:cNvSpPr/>
          <p:nvPr/>
        </p:nvSpPr>
        <p:spPr>
          <a:xfrm>
            <a:off x="2689412" y="5468471"/>
            <a:ext cx="6642847" cy="13093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вместе проверьте правильность составления краткой записи в таблице </a:t>
            </a:r>
            <a:r>
              <a:rPr lang="ru-RU" sz="2400" b="1" i="1" dirty="0" smtClean="0">
                <a:solidFill>
                  <a:schemeClr val="tx1"/>
                </a:solidFill>
              </a:rPr>
              <a:t>трёх </a:t>
            </a:r>
            <a:r>
              <a:rPr lang="ru-RU" sz="2400" b="1" i="1" dirty="0">
                <a:solidFill>
                  <a:schemeClr val="tx1"/>
                </a:solidFill>
              </a:rPr>
              <a:t>задач.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BCE3709-7020-4B76-B216-B1846D2ED905}"/>
              </a:ext>
            </a:extLst>
          </p:cNvPr>
          <p:cNvSpPr txBox="1"/>
          <p:nvPr/>
        </p:nvSpPr>
        <p:spPr>
          <a:xfrm>
            <a:off x="304800" y="788894"/>
            <a:ext cx="11295529" cy="1680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1 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прямая</a:t>
            </a:r>
            <a:endParaRPr lang="ru-RU" sz="28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каждом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букете по 5 роз. Сколько роз в 3 таких букетах?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BE113D92-0CCC-49A4-8964-6422857C9F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152502"/>
              </p:ext>
            </p:extLst>
          </p:nvPr>
        </p:nvGraphicFramePr>
        <p:xfrm>
          <a:off x="394448" y="2151529"/>
          <a:ext cx="10793505" cy="257730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971490">
                  <a:extLst>
                    <a:ext uri="{9D8B030D-6E8A-4147-A177-3AD203B41FA5}">
                      <a16:colId xmlns:a16="http://schemas.microsoft.com/office/drawing/2014/main" xmlns="" val="2521247459"/>
                    </a:ext>
                  </a:extLst>
                </a:gridCol>
                <a:gridCol w="2274005">
                  <a:extLst>
                    <a:ext uri="{9D8B030D-6E8A-4147-A177-3AD203B41FA5}">
                      <a16:colId xmlns:a16="http://schemas.microsoft.com/office/drawing/2014/main" xmlns="" val="976055032"/>
                    </a:ext>
                  </a:extLst>
                </a:gridCol>
                <a:gridCol w="2274005">
                  <a:extLst>
                    <a:ext uri="{9D8B030D-6E8A-4147-A177-3AD203B41FA5}">
                      <a16:colId xmlns:a16="http://schemas.microsoft.com/office/drawing/2014/main" xmlns="" val="2118198087"/>
                    </a:ext>
                  </a:extLst>
                </a:gridCol>
                <a:gridCol w="2274005">
                  <a:extLst>
                    <a:ext uri="{9D8B030D-6E8A-4147-A177-3AD203B41FA5}">
                      <a16:colId xmlns:a16="http://schemas.microsoft.com/office/drawing/2014/main" xmlns="" val="19759161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</a:rPr>
                        <a:t>Задачи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</a:rPr>
                        <a:t>Роз в 1 букете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</a:rPr>
                        <a:t> Количество </a:t>
                      </a:r>
                      <a:r>
                        <a:rPr lang="ru-RU" sz="2400" b="1" dirty="0" smtClean="0">
                          <a:effectLst/>
                        </a:rPr>
                        <a:t>букетов</a:t>
                      </a:r>
                      <a:endParaRPr lang="ru-RU" sz="2400" b="1" dirty="0"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</a:rPr>
                        <a:t>Всего роз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6047202"/>
                  </a:ext>
                </a:extLst>
              </a:tr>
              <a:tr h="4486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Задача 1</a:t>
                      </a:r>
                      <a:r>
                        <a:rPr lang="ru-RU" sz="2400" dirty="0">
                          <a:effectLst/>
                        </a:rPr>
                        <a:t>, прямая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5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3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rgbClr val="FF6965"/>
                          </a:solidFill>
                          <a:effectLst/>
                        </a:rPr>
                        <a:t>?</a:t>
                      </a:r>
                      <a:r>
                        <a:rPr lang="ru-RU" sz="2400" dirty="0">
                          <a:effectLst/>
                        </a:rPr>
                        <a:t>   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07802107"/>
                  </a:ext>
                </a:extLst>
              </a:tr>
              <a:tr h="4486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1-й </a:t>
                      </a:r>
                      <a:r>
                        <a:rPr lang="ru-RU" sz="2400" dirty="0">
                          <a:effectLst/>
                        </a:rPr>
                        <a:t>множитель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2-й </a:t>
                      </a:r>
                      <a:r>
                        <a:rPr lang="ru-RU" sz="2400" dirty="0">
                          <a:effectLst/>
                        </a:rPr>
                        <a:t>множитель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произведение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4833240"/>
                  </a:ext>
                </a:extLst>
              </a:tr>
              <a:tr h="4486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Задача 2</a:t>
                      </a:r>
                      <a:r>
                        <a:rPr lang="ru-RU" sz="2400" dirty="0">
                          <a:effectLst/>
                        </a:rPr>
                        <a:t>, обратная </a:t>
                      </a:r>
                      <a:r>
                        <a:rPr lang="ru-RU" sz="2400" dirty="0" smtClean="0">
                          <a:effectLst/>
                        </a:rPr>
                        <a:t>задаче 1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rgbClr val="FF6965"/>
                          </a:solidFill>
                          <a:effectLst/>
                        </a:rPr>
                        <a:t>? </a:t>
                      </a:r>
                      <a:endParaRPr lang="ru-RU" sz="2400" b="1" dirty="0">
                        <a:solidFill>
                          <a:srgbClr val="FF696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3 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? 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969070"/>
                  </a:ext>
                </a:extLst>
              </a:tr>
              <a:tr h="4486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Задача 3</a:t>
                      </a:r>
                      <a:r>
                        <a:rPr lang="ru-RU" sz="2400" dirty="0">
                          <a:effectLst/>
                        </a:rPr>
                        <a:t>, обратная </a:t>
                      </a:r>
                      <a:r>
                        <a:rPr lang="ru-RU" sz="2400" dirty="0" smtClean="0">
                          <a:effectLst/>
                        </a:rPr>
                        <a:t>задаче 1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5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rgbClr val="FF6965"/>
                          </a:solidFill>
                          <a:effectLst/>
                        </a:rPr>
                        <a:t>?</a:t>
                      </a:r>
                      <a:endParaRPr lang="ru-RU" sz="2400" b="1" dirty="0">
                        <a:solidFill>
                          <a:srgbClr val="FF696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? 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06980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1412855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56228F5-A19C-4251-8B4B-009EEFE57912}"/>
              </a:ext>
            </a:extLst>
          </p:cNvPr>
          <p:cNvSpPr txBox="1"/>
          <p:nvPr/>
        </p:nvSpPr>
        <p:spPr>
          <a:xfrm>
            <a:off x="914401" y="318012"/>
            <a:ext cx="10668000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9580" indent="449580" eaLnBrk="0" fontAlgn="base" hangingPunct="0">
              <a:lnSpc>
                <a:spcPct val="107000"/>
              </a:lnSpc>
              <a:spcAft>
                <a:spcPts val="800"/>
              </a:spcAft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ru-RU" sz="3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8D73842-9DFE-4800-BF9E-9DD20A758AD7}"/>
              </a:ext>
            </a:extLst>
          </p:cNvPr>
          <p:cNvSpPr/>
          <p:nvPr/>
        </p:nvSpPr>
        <p:spPr>
          <a:xfrm>
            <a:off x="2402541" y="5598858"/>
            <a:ext cx="7422777" cy="11789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вместе проверьте правильность решения задачи.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BCE3709-7020-4B76-B216-B1846D2ED905}"/>
              </a:ext>
            </a:extLst>
          </p:cNvPr>
          <p:cNvSpPr txBox="1"/>
          <p:nvPr/>
        </p:nvSpPr>
        <p:spPr>
          <a:xfrm>
            <a:off x="493060" y="842682"/>
            <a:ext cx="10329496" cy="3340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1 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</a:t>
            </a:r>
            <a:r>
              <a:rPr lang="ru-RU" sz="28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прямая</a:t>
            </a:r>
            <a:endParaRPr lang="ru-RU" sz="28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49580" algn="just" eaLnBrk="0" fontAlgn="base" hangingPunct="0"/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каждом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букете по 5 роз. Сколько 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3 таких букетах?</a:t>
            </a:r>
          </a:p>
          <a:p>
            <a:pPr algn="just" eaLnBrk="0" fontAlgn="base" hangingPunct="0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5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∙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= 15 (р.)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Ответ: всего 15 роз. 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85D37C9-366D-4F19-9EE7-D368BC6F7C5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3" y="4072092"/>
            <a:ext cx="2021982" cy="278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77773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56228F5-A19C-4251-8B4B-009EEFE57912}"/>
              </a:ext>
            </a:extLst>
          </p:cNvPr>
          <p:cNvSpPr txBox="1"/>
          <p:nvPr/>
        </p:nvSpPr>
        <p:spPr>
          <a:xfrm>
            <a:off x="914401" y="318012"/>
            <a:ext cx="10668000" cy="16912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endParaRPr lang="ru-RU" sz="24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— </a:t>
            </a:r>
            <a:r>
              <a:rPr lang="ru-RU" sz="28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обратная задаче 1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endParaRPr lang="ru-RU" sz="28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9580" indent="449580" eaLnBrk="0" fontAlgn="base" hangingPunct="0">
              <a:lnSpc>
                <a:spcPct val="107000"/>
              </a:lnSpc>
              <a:spcAft>
                <a:spcPts val="800"/>
              </a:spcAft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ru-RU" sz="3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8D73842-9DFE-4800-BF9E-9DD20A758AD7}"/>
              </a:ext>
            </a:extLst>
          </p:cNvPr>
          <p:cNvSpPr/>
          <p:nvPr/>
        </p:nvSpPr>
        <p:spPr>
          <a:xfrm>
            <a:off x="2841812" y="4491318"/>
            <a:ext cx="6490447" cy="22864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вместе проверьте правильность составления и решения задачи.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Что изменилось в задаче 2?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Что вы </a:t>
            </a:r>
            <a:r>
              <a:rPr lang="ru-RU" sz="2400" b="1" i="1" dirty="0" smtClean="0">
                <a:solidFill>
                  <a:schemeClr val="tx1"/>
                </a:solidFill>
              </a:rPr>
              <a:t>нашли </a:t>
            </a:r>
            <a:r>
              <a:rPr lang="ru-RU" sz="2400" b="1" i="1" dirty="0">
                <a:solidFill>
                  <a:schemeClr val="tx1"/>
                </a:solidFill>
              </a:rPr>
              <a:t>в задаче 2?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Как вы </a:t>
            </a:r>
            <a:r>
              <a:rPr lang="ru-RU" sz="2400" b="1" i="1" dirty="0" smtClean="0">
                <a:solidFill>
                  <a:schemeClr val="tx1"/>
                </a:solidFill>
              </a:rPr>
              <a:t>нашли </a:t>
            </a:r>
            <a:r>
              <a:rPr lang="ru-RU" sz="2400" b="1" i="1" dirty="0" smtClean="0">
                <a:solidFill>
                  <a:srgbClr val="FF0000"/>
                </a:solidFill>
              </a:rPr>
              <a:t>неизвестный множитель</a:t>
            </a:r>
            <a:r>
              <a:rPr lang="ru-RU" sz="2400" b="1" i="1" dirty="0">
                <a:solidFill>
                  <a:schemeClr val="tx1"/>
                </a:solidFill>
              </a:rPr>
              <a:t>?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BCE3709-7020-4B76-B216-B1846D2ED905}"/>
              </a:ext>
            </a:extLst>
          </p:cNvPr>
          <p:cNvSpPr txBox="1"/>
          <p:nvPr/>
        </p:nvSpPr>
        <p:spPr>
          <a:xfrm>
            <a:off x="385482" y="1174376"/>
            <a:ext cx="11403105" cy="2233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449580" algn="just" eaLnBrk="0" fontAlgn="base" hangingPunct="0"/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3 одинаковых букетах 15 роз. Сколько роз в одном букете?</a:t>
            </a: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= 5 (р.)                                           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Ответ: 5 роз.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284D0D14-84DA-4111-9E56-9A48A58E7FA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3" y="4072092"/>
            <a:ext cx="2021982" cy="278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93723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5172634" y="367553"/>
            <a:ext cx="2297111" cy="7709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Повторите!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FA66FEA-A8BE-4F2D-9CF3-7A0EAA6382DF}"/>
              </a:ext>
            </a:extLst>
          </p:cNvPr>
          <p:cNvSpPr txBox="1"/>
          <p:nvPr/>
        </p:nvSpPr>
        <p:spPr>
          <a:xfrm>
            <a:off x="2057458" y="1868746"/>
            <a:ext cx="8467107" cy="1673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найти 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неизвестный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первый множитель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надо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произведение разделить </a:t>
            </a:r>
            <a:r>
              <a:rPr lang="ru-RU" sz="32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известный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второй множитель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41" y="3783106"/>
            <a:ext cx="2035504" cy="2929784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B79895C6-B7A5-4901-BF74-800D53AC7F5A}"/>
              </a:ext>
            </a:extLst>
          </p:cNvPr>
          <p:cNvSpPr/>
          <p:nvPr/>
        </p:nvSpPr>
        <p:spPr>
          <a:xfrm>
            <a:off x="3465053" y="5310297"/>
            <a:ext cx="5777119" cy="961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just"/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i="1" dirty="0">
                <a:solidFill>
                  <a:schemeClr val="tx1"/>
                </a:solidFill>
              </a:rPr>
              <a:t>проверьте друг у друга знание правила. </a:t>
            </a:r>
          </a:p>
        </p:txBody>
      </p:sp>
    </p:spTree>
    <p:extLst>
      <p:ext uri="{BB962C8B-B14F-4D97-AF65-F5344CB8AC3E}">
        <p14:creationId xmlns:p14="http://schemas.microsoft.com/office/powerpoint/2010/main" val="899869396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56228F5-A19C-4251-8B4B-009EEFE57912}"/>
              </a:ext>
            </a:extLst>
          </p:cNvPr>
          <p:cNvSpPr txBox="1"/>
          <p:nvPr/>
        </p:nvSpPr>
        <p:spPr>
          <a:xfrm>
            <a:off x="914401" y="318012"/>
            <a:ext cx="10668000" cy="1757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endParaRPr lang="ru-RU" sz="28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— 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обратная </a:t>
            </a:r>
            <a:r>
              <a:rPr lang="ru-RU" sz="28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задаче 1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endParaRPr lang="ru-RU" sz="28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9580" indent="449580" eaLnBrk="0" fontAlgn="base" hangingPunct="0">
              <a:lnSpc>
                <a:spcPct val="107000"/>
              </a:lnSpc>
              <a:spcAft>
                <a:spcPts val="800"/>
              </a:spcAft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ru-RU" sz="3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8D73842-9DFE-4800-BF9E-9DD20A758AD7}"/>
              </a:ext>
            </a:extLst>
          </p:cNvPr>
          <p:cNvSpPr/>
          <p:nvPr/>
        </p:nvSpPr>
        <p:spPr>
          <a:xfrm>
            <a:off x="3224531" y="4491318"/>
            <a:ext cx="6173912" cy="22864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вместе проверьте правильность </a:t>
            </a:r>
            <a:endParaRPr lang="ru-RU" sz="2400" b="1" i="1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составления и решения задачи.</a:t>
            </a:r>
            <a:endParaRPr lang="ru-RU" sz="2400" b="1" i="1" dirty="0">
              <a:solidFill>
                <a:schemeClr val="tx1"/>
              </a:solidFill>
            </a:endParaRP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Что изменилось в задаче 3?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Что вы </a:t>
            </a:r>
            <a:r>
              <a:rPr lang="ru-RU" sz="2400" b="1" i="1" dirty="0" smtClean="0">
                <a:solidFill>
                  <a:schemeClr val="tx1"/>
                </a:solidFill>
              </a:rPr>
              <a:t>нашли </a:t>
            </a:r>
            <a:r>
              <a:rPr lang="ru-RU" sz="2400" b="1" i="1" dirty="0">
                <a:solidFill>
                  <a:schemeClr val="tx1"/>
                </a:solidFill>
              </a:rPr>
              <a:t>в задаче 3?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Как вы </a:t>
            </a:r>
            <a:r>
              <a:rPr lang="ru-RU" sz="2400" b="1" i="1" dirty="0" smtClean="0">
                <a:solidFill>
                  <a:schemeClr val="tx1"/>
                </a:solidFill>
              </a:rPr>
              <a:t>нашли </a:t>
            </a:r>
            <a:r>
              <a:rPr lang="ru-RU" sz="2400" b="1" i="1" dirty="0">
                <a:solidFill>
                  <a:srgbClr val="FF0000"/>
                </a:solidFill>
              </a:rPr>
              <a:t>второй множитель</a:t>
            </a:r>
            <a:r>
              <a:rPr lang="ru-RU" sz="2400" b="1" i="1" dirty="0">
                <a:solidFill>
                  <a:schemeClr val="tx1"/>
                </a:solidFill>
              </a:rPr>
              <a:t>?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BCE3709-7020-4B76-B216-B1846D2ED905}"/>
              </a:ext>
            </a:extLst>
          </p:cNvPr>
          <p:cNvSpPr txBox="1"/>
          <p:nvPr/>
        </p:nvSpPr>
        <p:spPr>
          <a:xfrm>
            <a:off x="385483" y="1174376"/>
            <a:ext cx="10991020" cy="2700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449580" algn="just" eaLnBrk="0" fontAlgn="base" hangingPunct="0"/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449580" algn="just" eaLnBrk="0" fontAlgn="base" hangingPunct="0"/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одном букете 5 роз. Сколько таких букетов можно сделать из 15 роз?</a:t>
            </a: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 = 3 (б.)                                           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Ответ: 3 букета.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3B3C935-CF6C-4FD5-BF0E-359DDB1AA9E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3" y="4072092"/>
            <a:ext cx="2021982" cy="278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39340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5172634" y="367553"/>
            <a:ext cx="2297111" cy="7709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Повторите!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FA66FEA-A8BE-4F2D-9CF3-7A0EAA6382DF}"/>
              </a:ext>
            </a:extLst>
          </p:cNvPr>
          <p:cNvSpPr txBox="1"/>
          <p:nvPr/>
        </p:nvSpPr>
        <p:spPr>
          <a:xfrm>
            <a:off x="2601861" y="1310842"/>
            <a:ext cx="7734445" cy="1222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RU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3" y="3863788"/>
            <a:ext cx="2070788" cy="2849102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B79895C6-B7A5-4901-BF74-800D53AC7F5A}"/>
              </a:ext>
            </a:extLst>
          </p:cNvPr>
          <p:cNvSpPr/>
          <p:nvPr/>
        </p:nvSpPr>
        <p:spPr>
          <a:xfrm>
            <a:off x="3375406" y="5118138"/>
            <a:ext cx="5777119" cy="961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just"/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i="1" dirty="0">
                <a:solidFill>
                  <a:schemeClr val="tx1"/>
                </a:solidFill>
              </a:rPr>
              <a:t>проверьте друг у друга знание правила.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22024927-C36A-4226-BD52-7BFC77B74BE9}"/>
              </a:ext>
            </a:extLst>
          </p:cNvPr>
          <p:cNvSpPr txBox="1"/>
          <p:nvPr/>
        </p:nvSpPr>
        <p:spPr>
          <a:xfrm>
            <a:off x="2057458" y="1868746"/>
            <a:ext cx="8467107" cy="1647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найти 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неизвестный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второ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 множитель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надо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произведение разделить </a:t>
            </a:r>
            <a:r>
              <a:rPr lang="ru-RU" sz="32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известный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первы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 множитель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18158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</p:bld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2" id="{69433D8B-8606-4ADE-9BA3-CD2F4BDFBA5D}" vid="{297C542E-FF64-4EC1-ADFD-FD10CBAE33E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11738C6-D76B-4EA3-8A0C-A17BDC1DB5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2EC10D1-364F-4DE0-9381-C780B9C7D7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2196CA-8D48-47B0-9C8C-268F70368960}">
  <ds:schemaRefs>
    <ds:schemaRef ds:uri="http://purl.org/dc/terms/"/>
    <ds:schemaRef ds:uri="2547570a-e5f4-4946-a4c3-82580e42479e"/>
    <ds:schemaRef ds:uri="http://www.w3.org/XML/1998/namespace"/>
    <ds:schemaRef ds:uri="http://schemas.microsoft.com/office/2006/documentManagement/types"/>
    <ds:schemaRef ds:uri="6ee78bd2-4339-4042-adc0-bcc646419980"/>
    <ds:schemaRef ds:uri="http://purl.org/dc/dcmitype/"/>
    <ds:schemaRef ds:uri="http://schemas.microsoft.com/sharepoint/v3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по математике с умной совой</Template>
  <TotalTime>36974</TotalTime>
  <Words>690</Words>
  <Application>Microsoft Office PowerPoint</Application>
  <PresentationFormat>Произвольный</PresentationFormat>
  <Paragraphs>169</Paragraphs>
  <Slides>17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Тема1</vt:lpstr>
      <vt:lpstr>          Использование приёма сравнения при составлении  и решении обратных задач  к прямой задаче на нахождение произведения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Эффективные методы формирования умений решать простые текстовые задачи на движение в одном направлении</dc:title>
  <dc:creator>Nata</dc:creator>
  <cp:lastModifiedBy>Яна Капуста</cp:lastModifiedBy>
  <cp:revision>520</cp:revision>
  <dcterms:created xsi:type="dcterms:W3CDTF">2022-11-26T19:01:26Z</dcterms:created>
  <dcterms:modified xsi:type="dcterms:W3CDTF">2025-06-19T14:26:50Z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