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1"/>
  </p:notesMasterIdLst>
  <p:handoutMasterIdLst>
    <p:handoutMasterId r:id="rId22"/>
  </p:handoutMasterIdLst>
  <p:sldIdLst>
    <p:sldId id="263" r:id="rId5"/>
    <p:sldId id="335" r:id="rId6"/>
    <p:sldId id="422" r:id="rId7"/>
    <p:sldId id="447" r:id="rId8"/>
    <p:sldId id="448" r:id="rId9"/>
    <p:sldId id="449" r:id="rId10"/>
    <p:sldId id="324" r:id="rId11"/>
    <p:sldId id="450" r:id="rId12"/>
    <p:sldId id="444" r:id="rId13"/>
    <p:sldId id="451" r:id="rId14"/>
    <p:sldId id="338" r:id="rId15"/>
    <p:sldId id="357" r:id="rId16"/>
    <p:sldId id="442" r:id="rId17"/>
    <p:sldId id="445" r:id="rId18"/>
    <p:sldId id="446" r:id="rId19"/>
    <p:sldId id="32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EC305-E4B6-498E-8332-5F9A72D324FE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7C5D1-5250-4106-B883-606F487E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5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9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29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48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71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8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5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2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8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1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6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C5D1-5250-4106-B883-606F487E90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8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1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641" y="109166"/>
            <a:ext cx="11028219" cy="2197393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трёх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типов простых задач,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раскрывающих смысл арифметических действий 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умножения, деления (по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содержанию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равные части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53" y="109166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4.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Математический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диктант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25679"/>
              </p:ext>
            </p:extLst>
          </p:nvPr>
        </p:nvGraphicFramePr>
        <p:xfrm>
          <a:off x="385482" y="1324599"/>
          <a:ext cx="11292164" cy="37082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8870">
                  <a:extLst>
                    <a:ext uri="{9D8B030D-6E8A-4147-A177-3AD203B41FA5}">
                      <a16:colId xmlns:a16="http://schemas.microsoft.com/office/drawing/2014/main" xmlns="" val="2578057031"/>
                    </a:ext>
                  </a:extLst>
                </a:gridCol>
                <a:gridCol w="4959625">
                  <a:extLst>
                    <a:ext uri="{9D8B030D-6E8A-4147-A177-3AD203B41FA5}">
                      <a16:colId xmlns:a16="http://schemas.microsoft.com/office/drawing/2014/main" xmlns="" val="631884360"/>
                    </a:ext>
                  </a:extLst>
                </a:gridCol>
                <a:gridCol w="5643669">
                  <a:extLst>
                    <a:ext uri="{9D8B030D-6E8A-4147-A177-3AD203B41FA5}">
                      <a16:colId xmlns:a16="http://schemas.microsoft.com/office/drawing/2014/main" xmlns="" val="3139418522"/>
                    </a:ext>
                  </a:extLst>
                </a:gridCol>
              </a:tblGrid>
              <a:tr h="492408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6571132"/>
                  </a:ext>
                </a:extLst>
              </a:tr>
              <a:tr h="3168865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smtClean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Было 16 тетрадей. Их раздали поровну </a:t>
                      </a:r>
                      <a:r>
                        <a:rPr lang="ru-RU" sz="3200" dirty="0" smtClean="0">
                          <a:effectLst/>
                        </a:rPr>
                        <a:t/>
                      </a:r>
                      <a:br>
                        <a:rPr lang="ru-RU" sz="3200" dirty="0" smtClean="0">
                          <a:effectLst/>
                        </a:rPr>
                      </a:br>
                      <a:r>
                        <a:rPr lang="ru-RU" sz="3200" dirty="0" smtClean="0">
                          <a:effectLst/>
                        </a:rPr>
                        <a:t>8 </a:t>
                      </a:r>
                      <a:r>
                        <a:rPr lang="ru-RU" sz="3200" dirty="0">
                          <a:effectLst/>
                        </a:rPr>
                        <a:t>ученикам. Сколько тетрадей получил каждый ученик?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effectLst/>
                        </a:rPr>
                        <a:t>16 : 8 = 2 (т.)          </a:t>
                      </a:r>
                      <a:endParaRPr lang="ru-RU" sz="3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На клумбе посадили </a:t>
                      </a:r>
                      <a:r>
                        <a:rPr lang="ru-RU" sz="3200" dirty="0" smtClean="0">
                          <a:effectLst/>
                        </a:rPr>
                        <a:t/>
                      </a:r>
                      <a:br>
                        <a:rPr lang="ru-RU" sz="3200" dirty="0" smtClean="0">
                          <a:effectLst/>
                        </a:rPr>
                      </a:br>
                      <a:r>
                        <a:rPr lang="ru-RU" sz="3200" dirty="0" smtClean="0">
                          <a:effectLst/>
                        </a:rPr>
                        <a:t>24 </a:t>
                      </a:r>
                      <a:r>
                        <a:rPr lang="ru-RU" sz="3200" dirty="0">
                          <a:effectLst/>
                        </a:rPr>
                        <a:t>луковицы тюльпанов </a:t>
                      </a:r>
                      <a:r>
                        <a:rPr lang="ru-RU" sz="3200" dirty="0" smtClean="0">
                          <a:effectLst/>
                        </a:rPr>
                        <a:t/>
                      </a:r>
                      <a:br>
                        <a:rPr lang="ru-RU" sz="3200" dirty="0" smtClean="0">
                          <a:effectLst/>
                        </a:rPr>
                      </a:br>
                      <a:r>
                        <a:rPr lang="ru-RU" sz="3200" dirty="0" smtClean="0">
                          <a:effectLst/>
                        </a:rPr>
                        <a:t>в </a:t>
                      </a:r>
                      <a:r>
                        <a:rPr lang="ru-RU" sz="3200" dirty="0">
                          <a:effectLst/>
                        </a:rPr>
                        <a:t>3 </a:t>
                      </a:r>
                      <a:r>
                        <a:rPr lang="ru-RU" sz="3200" dirty="0" smtClean="0">
                          <a:effectLst/>
                        </a:rPr>
                        <a:t>ряда</a:t>
                      </a:r>
                      <a:r>
                        <a:rPr lang="ru-RU" sz="3200" baseline="0" dirty="0" smtClean="0">
                          <a:effectLst/>
                        </a:rPr>
                        <a:t> —</a:t>
                      </a:r>
                      <a:r>
                        <a:rPr lang="ru-RU" sz="3200" dirty="0" smtClean="0">
                          <a:effectLst/>
                        </a:rPr>
                        <a:t> </a:t>
                      </a:r>
                      <a:r>
                        <a:rPr lang="ru-RU" sz="3200" dirty="0">
                          <a:effectLst/>
                        </a:rPr>
                        <a:t>поровну в каждый. Сколько луковиц тюльпанов посадили в одном ряду?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effectLst/>
                        </a:rPr>
                        <a:t>24 : 3 = 8 (л.)</a:t>
                      </a:r>
                      <a:endParaRPr lang="ru-RU" sz="3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25020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36851E5-24E6-4EBA-B2F4-AFDF93C37483}"/>
              </a:ext>
            </a:extLst>
          </p:cNvPr>
          <p:cNvSpPr/>
          <p:nvPr/>
        </p:nvSpPr>
        <p:spPr>
          <a:xfrm>
            <a:off x="796995" y="5334000"/>
            <a:ext cx="9899158" cy="13658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 решения задач.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Как </a:t>
            </a:r>
            <a:r>
              <a:rPr lang="ru-RU" sz="2400" b="1" i="1" dirty="0">
                <a:solidFill>
                  <a:schemeClr val="tx1"/>
                </a:solidFill>
              </a:rPr>
              <a:t>называются компоненты и результат действия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5D9A676-17E2-47BB-BDF7-73AB6D7A912F}"/>
              </a:ext>
            </a:extLst>
          </p:cNvPr>
          <p:cNvSpPr/>
          <p:nvPr/>
        </p:nvSpPr>
        <p:spPr>
          <a:xfrm>
            <a:off x="514354" y="367553"/>
            <a:ext cx="11216811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Проверка результатов решения задач математического диктанта </a:t>
            </a:r>
          </a:p>
        </p:txBody>
      </p:sp>
    </p:spTree>
    <p:extLst>
      <p:ext uri="{BB962C8B-B14F-4D97-AF65-F5344CB8AC3E}">
        <p14:creationId xmlns:p14="http://schemas.microsoft.com/office/powerpoint/2010/main" val="21508001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675529" y="5513294"/>
            <a:ext cx="5611906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умножения.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97F7B7D-F223-4788-9DB2-680E6162BE5B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59742" y="2135016"/>
            <a:ext cx="6723530" cy="23921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388660" y="4733365"/>
            <a:ext cx="6589058" cy="144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умножения.</a:t>
            </a:r>
          </a:p>
          <a:p>
            <a:pPr algn="just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C75601-1DE7-4AA0-BDD9-D1CA51E32BEE}"/>
              </a:ext>
            </a:extLst>
          </p:cNvPr>
          <p:cNvSpPr txBox="1"/>
          <p:nvPr/>
        </p:nvSpPr>
        <p:spPr>
          <a:xfrm>
            <a:off x="4571587" y="229739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∙ 4 = 12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675529" y="5513294"/>
            <a:ext cx="5611906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деления.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7D88165-0144-4A72-9511-6F106BE242B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29201" y="2043951"/>
            <a:ext cx="5991187" cy="24504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36585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87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388660" y="4733365"/>
            <a:ext cx="6589058" cy="144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деления.</a:t>
            </a:r>
          </a:p>
          <a:p>
            <a:pPr algn="just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C75601-1DE7-4AA0-BDD9-D1CA51E32BEE}"/>
              </a:ext>
            </a:extLst>
          </p:cNvPr>
          <p:cNvSpPr txBox="1"/>
          <p:nvPr/>
        </p:nvSpPr>
        <p:spPr>
          <a:xfrm>
            <a:off x="4571587" y="229739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= 4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873249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876016" y="1449199"/>
            <a:ext cx="841193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Возникали ли </a:t>
            </a:r>
            <a:r>
              <a:rPr lang="ru-RU" sz="2400" b="1" dirty="0"/>
              <a:t>у вас трудности при решении задач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на </a:t>
            </a:r>
            <a:r>
              <a:rPr lang="ru-RU" sz="2400" b="1" dirty="0"/>
              <a:t>умножение и деление?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812147" y="3070476"/>
            <a:ext cx="6349285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Понравилось ли </a:t>
            </a:r>
            <a:r>
              <a:rPr lang="ru-RU" sz="2400" b="1" dirty="0"/>
              <a:t>вам вместе проверять правильность  </a:t>
            </a:r>
            <a:r>
              <a:rPr lang="ru-RU" sz="2400" b="1" dirty="0" smtClean="0"/>
              <a:t>составления и решения </a:t>
            </a:r>
            <a:r>
              <a:rPr lang="ru-RU" sz="2400" b="1" dirty="0"/>
              <a:t>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993464" y="4637419"/>
            <a:ext cx="6638677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при </a:t>
            </a:r>
            <a:r>
              <a:rPr lang="ru-RU" sz="2400" b="1" dirty="0" smtClean="0"/>
              <a:t>составлении и решении </a:t>
            </a:r>
            <a:r>
              <a:rPr lang="ru-RU" sz="2400" b="1" dirty="0"/>
              <a:t>задач?</a:t>
            </a:r>
          </a:p>
        </p:txBody>
      </p:sp>
    </p:spTree>
    <p:extLst>
      <p:ext uri="{BB962C8B-B14F-4D97-AF65-F5344CB8AC3E}">
        <p14:creationId xmlns:p14="http://schemas.microsoft.com/office/powerpoint/2010/main" val="24924632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76924" y="540689"/>
            <a:ext cx="8937812" cy="467536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DBD575-6014-4C5D-B6B5-D39A9FE50D03}"/>
              </a:ext>
            </a:extLst>
          </p:cNvPr>
          <p:cNvSpPr txBox="1"/>
          <p:nvPr/>
        </p:nvSpPr>
        <p:spPr>
          <a:xfrm>
            <a:off x="3358721" y="1641943"/>
            <a:ext cx="76857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Задание: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запишите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номера задач: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1)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2)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3)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запишите 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решение каждой задачи.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CF9892B-4DD7-470E-A60C-41AE2D344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3962833"/>
            <a:ext cx="2159395" cy="2895166"/>
          </a:xfrm>
          <a:prstGeom prst="rect">
            <a:avLst/>
          </a:prstGeom>
        </p:spPr>
      </p:pic>
      <p:pic>
        <p:nvPicPr>
          <p:cNvPr id="13" name="Picture 2" descr="Детские картинки про уроки">
            <a:extLst>
              <a:ext uri="{FF2B5EF4-FFF2-40B4-BE49-F238E27FC236}">
                <a16:creationId xmlns:a16="http://schemas.microsoft.com/office/drawing/2014/main" xmlns="" id="{4FE94492-8B1E-45AB-A5B8-E93685CA9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9" b="95528" l="10000" r="90000">
                        <a14:foregroundMark x1="33731" y1="95528" x2="67761" y2="89431"/>
                        <a14:foregroundMark x1="44030" y1="37398" x2="46866" y2="51626"/>
                        <a14:foregroundMark x1="49403" y1="38415" x2="52537" y2="55081"/>
                        <a14:foregroundMark x1="33674" y1="74353" x2="34030" y2="74390"/>
                        <a14:foregroundMark x1="32090" y1="74187" x2="32889" y2="74271"/>
                        <a14:backgroundMark x1="71791" y1="25813" x2="79104" y2="90041"/>
                        <a14:backgroundMark x1="61493" y1="62398" x2="71493" y2="60366"/>
                        <a14:backgroundMark x1="36269" y1="69715" x2="36269" y2="71545"/>
                        <a14:backgroundMark x1="61642" y1="60163" x2="61045" y2="64431"/>
                        <a14:backgroundMark x1="32836" y1="72561" x2="32090" y2="72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18266"/>
          <a:stretch/>
        </p:blipFill>
        <p:spPr bwMode="auto">
          <a:xfrm flipH="1">
            <a:off x="8973310" y="-175159"/>
            <a:ext cx="2280709" cy="24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4935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3829969" y="5489694"/>
            <a:ext cx="4467617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800" b="1" i="1" dirty="0">
                <a:solidFill>
                  <a:schemeClr val="tx1"/>
                </a:solidFill>
              </a:rPr>
              <a:t>в тетради.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96307"/>
              </p:ext>
            </p:extLst>
          </p:nvPr>
        </p:nvGraphicFramePr>
        <p:xfrm>
          <a:off x="116292" y="587511"/>
          <a:ext cx="11591364" cy="29155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9799">
                  <a:extLst>
                    <a:ext uri="{9D8B030D-6E8A-4147-A177-3AD203B41FA5}">
                      <a16:colId xmlns:a16="http://schemas.microsoft.com/office/drawing/2014/main" xmlns="" val="2578057031"/>
                    </a:ext>
                  </a:extLst>
                </a:gridCol>
                <a:gridCol w="5455873">
                  <a:extLst>
                    <a:ext uri="{9D8B030D-6E8A-4147-A177-3AD203B41FA5}">
                      <a16:colId xmlns:a16="http://schemas.microsoft.com/office/drawing/2014/main" xmlns="" val="631884360"/>
                    </a:ext>
                  </a:extLst>
                </a:gridCol>
                <a:gridCol w="5665692">
                  <a:extLst>
                    <a:ext uri="{9D8B030D-6E8A-4147-A177-3AD203B41FA5}">
                      <a16:colId xmlns:a16="http://schemas.microsoft.com/office/drawing/2014/main" xmlns="" val="3139418522"/>
                    </a:ext>
                  </a:extLst>
                </a:gridCol>
              </a:tblGrid>
              <a:tr h="346528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6571132"/>
                  </a:ext>
                </a:extLst>
              </a:tr>
              <a:tr h="2416814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В </a:t>
                      </a:r>
                      <a:r>
                        <a:rPr lang="ru-RU" sz="3200" dirty="0">
                          <a:effectLst/>
                        </a:rPr>
                        <a:t>соревнованиях участвовали 2 команды по 7 детей </a:t>
                      </a:r>
                      <a:r>
                        <a:rPr lang="ru-RU" sz="3200" dirty="0" smtClean="0">
                          <a:effectLst/>
                        </a:rPr>
                        <a:t/>
                      </a:r>
                      <a:br>
                        <a:rPr lang="ru-RU" sz="3200" dirty="0" smtClean="0">
                          <a:effectLst/>
                        </a:rPr>
                      </a:br>
                      <a:r>
                        <a:rPr lang="ru-RU" sz="3200" dirty="0" smtClean="0">
                          <a:effectLst/>
                        </a:rPr>
                        <a:t>в </a:t>
                      </a:r>
                      <a:r>
                        <a:rPr lang="ru-RU" sz="3200" dirty="0">
                          <a:effectLst/>
                        </a:rPr>
                        <a:t>каждой. Сколько всего детей </a:t>
                      </a:r>
                      <a:r>
                        <a:rPr lang="ru-RU" sz="3200" dirty="0" smtClean="0">
                          <a:effectLst/>
                        </a:rPr>
                        <a:t>участвовало </a:t>
                      </a:r>
                      <a:r>
                        <a:rPr lang="ru-RU" sz="3200" dirty="0">
                          <a:effectLst/>
                        </a:rPr>
                        <a:t>в соревнованиях?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 каждой коробке по </a:t>
                      </a:r>
                      <a:r>
                        <a:rPr lang="ru-RU" sz="3200" dirty="0" smtClean="0">
                          <a:effectLst/>
                        </a:rPr>
                        <a:t/>
                      </a:r>
                      <a:br>
                        <a:rPr lang="ru-RU" sz="3200" dirty="0" smtClean="0">
                          <a:effectLst/>
                        </a:rPr>
                      </a:br>
                      <a:r>
                        <a:rPr lang="ru-RU" sz="3200" dirty="0" smtClean="0">
                          <a:effectLst/>
                        </a:rPr>
                        <a:t>6 </a:t>
                      </a:r>
                      <a:r>
                        <a:rPr lang="ru-RU" sz="3200" dirty="0">
                          <a:effectLst/>
                        </a:rPr>
                        <a:t>карандашей. Сколько карандашей в 3 таких коробках</a:t>
                      </a:r>
                      <a:r>
                        <a:rPr lang="ru-RU" sz="3200" dirty="0" smtClean="0">
                          <a:effectLst/>
                        </a:rPr>
                        <a:t>?</a:t>
                      </a: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074922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972E608-6097-4E85-B1FD-4183B10688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4251380" y="5468471"/>
            <a:ext cx="3797916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800" b="1" i="1" dirty="0">
                <a:solidFill>
                  <a:schemeClr val="tx1"/>
                </a:solidFill>
              </a:rPr>
              <a:t>в тетради.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95319"/>
              </p:ext>
            </p:extLst>
          </p:nvPr>
        </p:nvGraphicFramePr>
        <p:xfrm>
          <a:off x="385482" y="523445"/>
          <a:ext cx="11292163" cy="25629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301">
                  <a:extLst>
                    <a:ext uri="{9D8B030D-6E8A-4147-A177-3AD203B41FA5}">
                      <a16:colId xmlns:a16="http://schemas.microsoft.com/office/drawing/2014/main" xmlns="" val="2578057031"/>
                    </a:ext>
                  </a:extLst>
                </a:gridCol>
                <a:gridCol w="5136263">
                  <a:extLst>
                    <a:ext uri="{9D8B030D-6E8A-4147-A177-3AD203B41FA5}">
                      <a16:colId xmlns:a16="http://schemas.microsoft.com/office/drawing/2014/main" xmlns="" val="631884360"/>
                    </a:ext>
                  </a:extLst>
                </a:gridCol>
                <a:gridCol w="5564599">
                  <a:extLst>
                    <a:ext uri="{9D8B030D-6E8A-4147-A177-3AD203B41FA5}">
                      <a16:colId xmlns:a16="http://schemas.microsoft.com/office/drawing/2014/main" xmlns="" val="3139418522"/>
                    </a:ext>
                  </a:extLst>
                </a:gridCol>
              </a:tblGrid>
              <a:tr h="351648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6571132"/>
                  </a:ext>
                </a:extLst>
              </a:tr>
              <a:tr h="1619159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1200" dirty="0">
                          <a:effectLst/>
                        </a:rPr>
                        <a:t>Было 14 значков. Их раздали </a:t>
                      </a:r>
                      <a:r>
                        <a:rPr lang="ru-RU" sz="3200" kern="1200" dirty="0" smtClean="0">
                          <a:effectLst/>
                        </a:rPr>
                        <a:t>детям — </a:t>
                      </a:r>
                      <a:r>
                        <a:rPr lang="ru-RU" sz="3200" kern="1200" dirty="0">
                          <a:effectLst/>
                        </a:rPr>
                        <a:t>по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2 </a:t>
                      </a:r>
                      <a:r>
                        <a:rPr lang="ru-RU" sz="3200" kern="1200" dirty="0">
                          <a:effectLst/>
                        </a:rPr>
                        <a:t>значка каждому. Сколько детей </a:t>
                      </a:r>
                      <a:r>
                        <a:rPr lang="ru-RU" sz="3200" kern="1200" dirty="0" smtClean="0">
                          <a:effectLst/>
                        </a:rPr>
                        <a:t>получили </a:t>
                      </a:r>
                      <a:r>
                        <a:rPr lang="ru-RU" sz="3200" kern="1200" dirty="0">
                          <a:effectLst/>
                        </a:rPr>
                        <a:t>значки?</a:t>
                      </a:r>
                      <a:endParaRPr lang="ru-RU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1200" dirty="0">
                          <a:effectLst/>
                        </a:rPr>
                        <a:t>Дети разделили между собой 15 марок. Каждый взял по </a:t>
                      </a:r>
                      <a:r>
                        <a:rPr lang="ru-RU" sz="3200" kern="1200" dirty="0" smtClean="0">
                          <a:effectLst/>
                        </a:rPr>
                        <a:t/>
                      </a:r>
                      <a:br>
                        <a:rPr lang="ru-RU" sz="3200" kern="1200" dirty="0" smtClean="0">
                          <a:effectLst/>
                        </a:rPr>
                      </a:br>
                      <a:r>
                        <a:rPr lang="ru-RU" sz="3200" kern="1200" dirty="0" smtClean="0">
                          <a:effectLst/>
                        </a:rPr>
                        <a:t>5 </a:t>
                      </a:r>
                      <a:r>
                        <a:rPr lang="ru-RU" sz="3200" kern="1200" dirty="0">
                          <a:effectLst/>
                        </a:rPr>
                        <a:t>марок. Сколько было детей</a:t>
                      </a:r>
                      <a:r>
                        <a:rPr lang="ru-RU" sz="3200" kern="1200" dirty="0" smtClean="0">
                          <a:effectLst/>
                        </a:rPr>
                        <a:t>?</a:t>
                      </a:r>
                      <a:r>
                        <a:rPr lang="ru-RU" sz="3200" kern="1200" dirty="0">
                          <a:effectLst/>
                        </a:rPr>
                        <a:t> </a:t>
                      </a:r>
                      <a:endParaRPr lang="ru-RU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904396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DA52917-B613-4373-9B35-459B5D646C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3163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4251380" y="5468471"/>
            <a:ext cx="4004122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800" b="1" i="1" dirty="0">
                <a:solidFill>
                  <a:schemeClr val="tx1"/>
                </a:solidFill>
              </a:rPr>
              <a:t>в тетради.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72631"/>
              </p:ext>
            </p:extLst>
          </p:nvPr>
        </p:nvGraphicFramePr>
        <p:xfrm>
          <a:off x="385482" y="423093"/>
          <a:ext cx="11292164" cy="33246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8870">
                  <a:extLst>
                    <a:ext uri="{9D8B030D-6E8A-4147-A177-3AD203B41FA5}">
                      <a16:colId xmlns:a16="http://schemas.microsoft.com/office/drawing/2014/main" xmlns="" val="2578057031"/>
                    </a:ext>
                  </a:extLst>
                </a:gridCol>
                <a:gridCol w="4959625">
                  <a:extLst>
                    <a:ext uri="{9D8B030D-6E8A-4147-A177-3AD203B41FA5}">
                      <a16:colId xmlns:a16="http://schemas.microsoft.com/office/drawing/2014/main" xmlns="" val="631884360"/>
                    </a:ext>
                  </a:extLst>
                </a:gridCol>
                <a:gridCol w="5643669">
                  <a:extLst>
                    <a:ext uri="{9D8B030D-6E8A-4147-A177-3AD203B41FA5}">
                      <a16:colId xmlns:a16="http://schemas.microsoft.com/office/drawing/2014/main" xmlns="" val="3139418522"/>
                    </a:ext>
                  </a:extLst>
                </a:gridCol>
              </a:tblGrid>
              <a:tr h="351648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6571132"/>
                  </a:ext>
                </a:extLst>
              </a:tr>
              <a:tr h="282593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smtClean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Было 16 тетрадей. Их раздали поровну 8 ученикам. Сколько тетрадей получил каждый ученик?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На клумбе посадили </a:t>
                      </a:r>
                      <a:r>
                        <a:rPr lang="ru-RU" sz="3200" dirty="0" smtClean="0">
                          <a:effectLst/>
                        </a:rPr>
                        <a:t/>
                      </a:r>
                      <a:br>
                        <a:rPr lang="ru-RU" sz="3200" dirty="0" smtClean="0">
                          <a:effectLst/>
                        </a:rPr>
                      </a:br>
                      <a:r>
                        <a:rPr lang="ru-RU" sz="3200" dirty="0" smtClean="0">
                          <a:effectLst/>
                        </a:rPr>
                        <a:t>24 </a:t>
                      </a:r>
                      <a:r>
                        <a:rPr lang="ru-RU" sz="3200" dirty="0">
                          <a:effectLst/>
                        </a:rPr>
                        <a:t>луковицы тюльпанов </a:t>
                      </a:r>
                      <a:r>
                        <a:rPr lang="ru-RU" sz="3200" dirty="0" smtClean="0">
                          <a:effectLst/>
                        </a:rPr>
                        <a:t/>
                      </a:r>
                      <a:br>
                        <a:rPr lang="ru-RU" sz="3200" dirty="0" smtClean="0">
                          <a:effectLst/>
                        </a:rPr>
                      </a:br>
                      <a:r>
                        <a:rPr lang="ru-RU" sz="3200" dirty="0" smtClean="0">
                          <a:effectLst/>
                        </a:rPr>
                        <a:t>в </a:t>
                      </a:r>
                      <a:r>
                        <a:rPr lang="ru-RU" sz="3200" dirty="0">
                          <a:effectLst/>
                        </a:rPr>
                        <a:t>3 </a:t>
                      </a:r>
                      <a:r>
                        <a:rPr lang="ru-RU" sz="3200" dirty="0" smtClean="0">
                          <a:effectLst/>
                        </a:rPr>
                        <a:t>ряда — </a:t>
                      </a:r>
                      <a:r>
                        <a:rPr lang="ru-RU" sz="3200" dirty="0">
                          <a:effectLst/>
                        </a:rPr>
                        <a:t>поровну в каждый. Сколько луковиц тюльпанов посадили в одном ряду?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25020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122C6F-B7F8-4040-8A9A-D80087A4BF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89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06761"/>
              </p:ext>
            </p:extLst>
          </p:nvPr>
        </p:nvGraphicFramePr>
        <p:xfrm>
          <a:off x="139801" y="1415187"/>
          <a:ext cx="11591364" cy="38837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4599">
                  <a:extLst>
                    <a:ext uri="{9D8B030D-6E8A-4147-A177-3AD203B41FA5}">
                      <a16:colId xmlns:a16="http://schemas.microsoft.com/office/drawing/2014/main" xmlns="" val="2578057031"/>
                    </a:ext>
                  </a:extLst>
                </a:gridCol>
                <a:gridCol w="5525037">
                  <a:extLst>
                    <a:ext uri="{9D8B030D-6E8A-4147-A177-3AD203B41FA5}">
                      <a16:colId xmlns:a16="http://schemas.microsoft.com/office/drawing/2014/main" xmlns="" val="631884360"/>
                    </a:ext>
                  </a:extLst>
                </a:gridCol>
                <a:gridCol w="5291728">
                  <a:extLst>
                    <a:ext uri="{9D8B030D-6E8A-4147-A177-3AD203B41FA5}">
                      <a16:colId xmlns:a16="http://schemas.microsoft.com/office/drawing/2014/main" xmlns="" val="3139418522"/>
                    </a:ext>
                  </a:extLst>
                </a:gridCol>
              </a:tblGrid>
              <a:tr h="506372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6571132"/>
                  </a:ext>
                </a:extLst>
              </a:tr>
              <a:tr h="3361887"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На соревнованиях участвовали 2 команды по 7 детей </a:t>
                      </a:r>
                      <a:r>
                        <a:rPr lang="ru-RU" sz="3200" dirty="0" smtClean="0">
                          <a:effectLst/>
                        </a:rPr>
                        <a:t/>
                      </a:r>
                      <a:br>
                        <a:rPr lang="ru-RU" sz="3200" dirty="0" smtClean="0">
                          <a:effectLst/>
                        </a:rPr>
                      </a:br>
                      <a:r>
                        <a:rPr lang="ru-RU" sz="3200" dirty="0" smtClean="0">
                          <a:effectLst/>
                        </a:rPr>
                        <a:t>в </a:t>
                      </a:r>
                      <a:r>
                        <a:rPr lang="ru-RU" sz="3200" dirty="0">
                          <a:effectLst/>
                        </a:rPr>
                        <a:t>каждой. Сколько всего детей </a:t>
                      </a:r>
                      <a:r>
                        <a:rPr lang="ru-RU" sz="3200" dirty="0" smtClean="0">
                          <a:effectLst/>
                        </a:rPr>
                        <a:t>участвовало </a:t>
                      </a:r>
                      <a:r>
                        <a:rPr lang="ru-RU" sz="3200" dirty="0">
                          <a:effectLst/>
                        </a:rPr>
                        <a:t>в соревнованиях?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effectLst/>
                        </a:rPr>
                        <a:t>7 ∙ 2 = 14 (д.)</a:t>
                      </a:r>
                      <a:endParaRPr lang="ru-RU" sz="3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 каждой коробке по </a:t>
                      </a:r>
                      <a:r>
                        <a:rPr lang="ru-RU" sz="3200" dirty="0" smtClean="0">
                          <a:effectLst/>
                        </a:rPr>
                        <a:t/>
                      </a:r>
                      <a:br>
                        <a:rPr lang="ru-RU" sz="3200" dirty="0" smtClean="0">
                          <a:effectLst/>
                        </a:rPr>
                      </a:br>
                      <a:r>
                        <a:rPr lang="ru-RU" sz="3200" dirty="0" smtClean="0">
                          <a:effectLst/>
                        </a:rPr>
                        <a:t>6 </a:t>
                      </a:r>
                      <a:r>
                        <a:rPr lang="ru-RU" sz="3200" dirty="0">
                          <a:effectLst/>
                        </a:rPr>
                        <a:t>карандашей. Сколько карандашей в 3 таких коробках?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effectLst/>
                        </a:rPr>
                        <a:t>6 ∙ 3 = 18 (к</a:t>
                      </a:r>
                      <a:r>
                        <a:rPr lang="ru-RU" sz="3200" b="1" kern="1200" dirty="0" smtClean="0">
                          <a:effectLst/>
                        </a:rPr>
                        <a:t>.)</a:t>
                      </a:r>
                      <a:r>
                        <a:rPr lang="ru-RU" sz="3200" b="1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074922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A37E04C-B3F9-4BDC-8134-A81C98F8DEAE}"/>
              </a:ext>
            </a:extLst>
          </p:cNvPr>
          <p:cNvSpPr/>
          <p:nvPr/>
        </p:nvSpPr>
        <p:spPr>
          <a:xfrm>
            <a:off x="1093694" y="5441577"/>
            <a:ext cx="9448800" cy="1416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 решения задач.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называются компоненты и результат действия </a:t>
            </a:r>
            <a:r>
              <a:rPr lang="ru-RU" sz="2400" b="1" i="1" dirty="0">
                <a:solidFill>
                  <a:srgbClr val="FF0000"/>
                </a:solidFill>
              </a:rPr>
              <a:t>умножения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2B6CB26-5247-49FC-A3B7-5A6854B9FB18}"/>
              </a:ext>
            </a:extLst>
          </p:cNvPr>
          <p:cNvSpPr/>
          <p:nvPr/>
        </p:nvSpPr>
        <p:spPr>
          <a:xfrm>
            <a:off x="514354" y="367553"/>
            <a:ext cx="11216811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Проверка результатов решения задач математического диктанта </a:t>
            </a:r>
          </a:p>
        </p:txBody>
      </p:sp>
    </p:spTree>
    <p:extLst>
      <p:ext uri="{BB962C8B-B14F-4D97-AF65-F5344CB8AC3E}">
        <p14:creationId xmlns:p14="http://schemas.microsoft.com/office/powerpoint/2010/main" val="16496377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693459" y="4598894"/>
            <a:ext cx="57463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прочитайте 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расскажите друг другу.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98B136-68F6-4CC0-9102-FF63D60A26B8}"/>
              </a:ext>
            </a:extLst>
          </p:cNvPr>
          <p:cNvSpPr/>
          <p:nvPr/>
        </p:nvSpPr>
        <p:spPr>
          <a:xfrm>
            <a:off x="5172635" y="367553"/>
            <a:ext cx="2387264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B695503-6510-4BD0-8E65-F5E8EBBF059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9742" y="1470212"/>
            <a:ext cx="6723530" cy="22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385482" y="885674"/>
            <a:ext cx="11292164" cy="99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CD4811D-A4B3-4CF7-B7C0-8C3E3BBD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20559"/>
              </p:ext>
            </p:extLst>
          </p:nvPr>
        </p:nvGraphicFramePr>
        <p:xfrm>
          <a:off x="385483" y="1640540"/>
          <a:ext cx="11089342" cy="35711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0681">
                  <a:extLst>
                    <a:ext uri="{9D8B030D-6E8A-4147-A177-3AD203B41FA5}">
                      <a16:colId xmlns:a16="http://schemas.microsoft.com/office/drawing/2014/main" xmlns="" val="2578057031"/>
                    </a:ext>
                  </a:extLst>
                </a:gridCol>
                <a:gridCol w="5044009">
                  <a:extLst>
                    <a:ext uri="{9D8B030D-6E8A-4147-A177-3AD203B41FA5}">
                      <a16:colId xmlns:a16="http://schemas.microsoft.com/office/drawing/2014/main" xmlns="" val="631884360"/>
                    </a:ext>
                  </a:extLst>
                </a:gridCol>
                <a:gridCol w="5464652">
                  <a:extLst>
                    <a:ext uri="{9D8B030D-6E8A-4147-A177-3AD203B41FA5}">
                      <a16:colId xmlns:a16="http://schemas.microsoft.com/office/drawing/2014/main" xmlns="" val="3139418522"/>
                    </a:ext>
                  </a:extLst>
                </a:gridCol>
              </a:tblGrid>
              <a:tr h="541675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1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Вариант 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6571132"/>
                  </a:ext>
                </a:extLst>
              </a:tr>
              <a:tr h="302949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Было 14 значков. Их раздали </a:t>
                      </a:r>
                      <a:r>
                        <a:rPr lang="ru-RU" sz="3200" dirty="0" smtClean="0">
                          <a:effectLst/>
                        </a:rPr>
                        <a:t>детям</a:t>
                      </a:r>
                      <a:r>
                        <a:rPr lang="ru-RU" sz="3200" baseline="0" dirty="0" smtClean="0">
                          <a:effectLst/>
                        </a:rPr>
                        <a:t> —</a:t>
                      </a:r>
                      <a:r>
                        <a:rPr lang="ru-RU" sz="3200" dirty="0" smtClean="0">
                          <a:effectLst/>
                        </a:rPr>
                        <a:t> </a:t>
                      </a:r>
                      <a:r>
                        <a:rPr lang="ru-RU" sz="3200" dirty="0">
                          <a:effectLst/>
                        </a:rPr>
                        <a:t>по </a:t>
                      </a:r>
                      <a:r>
                        <a:rPr lang="ru-RU" sz="3200" dirty="0" smtClean="0">
                          <a:effectLst/>
                        </a:rPr>
                        <a:t/>
                      </a:r>
                      <a:br>
                        <a:rPr lang="ru-RU" sz="3200" dirty="0" smtClean="0">
                          <a:effectLst/>
                        </a:rPr>
                      </a:br>
                      <a:r>
                        <a:rPr lang="ru-RU" sz="3200" dirty="0" smtClean="0">
                          <a:effectLst/>
                        </a:rPr>
                        <a:t>2 </a:t>
                      </a:r>
                      <a:r>
                        <a:rPr lang="ru-RU" sz="3200" dirty="0">
                          <a:effectLst/>
                        </a:rPr>
                        <a:t>значка каждому. Сколько детей </a:t>
                      </a:r>
                      <a:r>
                        <a:rPr lang="ru-RU" sz="3200" dirty="0" smtClean="0">
                          <a:effectLst/>
                        </a:rPr>
                        <a:t>получили </a:t>
                      </a:r>
                      <a:r>
                        <a:rPr lang="ru-RU" sz="3200" dirty="0">
                          <a:effectLst/>
                        </a:rPr>
                        <a:t>значки?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effectLst/>
                        </a:rPr>
                        <a:t>14 : 2 = 7 (д.)</a:t>
                      </a:r>
                      <a:endParaRPr lang="ru-RU" sz="3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Дети разделили между собой 15 марок. Каждый взял по </a:t>
                      </a:r>
                      <a:r>
                        <a:rPr lang="ru-RU" sz="3200" dirty="0" smtClean="0">
                          <a:effectLst/>
                        </a:rPr>
                        <a:t/>
                      </a:r>
                      <a:br>
                        <a:rPr lang="ru-RU" sz="3200" dirty="0" smtClean="0">
                          <a:effectLst/>
                        </a:rPr>
                      </a:br>
                      <a:r>
                        <a:rPr lang="ru-RU" sz="3200" dirty="0" smtClean="0">
                          <a:effectLst/>
                        </a:rPr>
                        <a:t>5 </a:t>
                      </a:r>
                      <a:r>
                        <a:rPr lang="ru-RU" sz="3200" dirty="0">
                          <a:effectLst/>
                        </a:rPr>
                        <a:t>марок. Сколько было детей?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effectLst/>
                        </a:rPr>
                        <a:t>15 : 5 = 3 (д.)</a:t>
                      </a: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904396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03F2950-AE9A-44E2-AE15-CFC5BA93DDF7}"/>
              </a:ext>
            </a:extLst>
          </p:cNvPr>
          <p:cNvSpPr/>
          <p:nvPr/>
        </p:nvSpPr>
        <p:spPr>
          <a:xfrm>
            <a:off x="1084729" y="5432611"/>
            <a:ext cx="9081246" cy="1345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 решения задач.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называются компоненты и результат действия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93EADD3-DAA3-40EF-8F51-E114DA4AC689}"/>
              </a:ext>
            </a:extLst>
          </p:cNvPr>
          <p:cNvSpPr/>
          <p:nvPr/>
        </p:nvSpPr>
        <p:spPr>
          <a:xfrm>
            <a:off x="514354" y="367553"/>
            <a:ext cx="11216811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Проверка результатов решения задач математического диктанта </a:t>
            </a:r>
          </a:p>
        </p:txBody>
      </p:sp>
    </p:spTree>
    <p:extLst>
      <p:ext uri="{BB962C8B-B14F-4D97-AF65-F5344CB8AC3E}">
        <p14:creationId xmlns:p14="http://schemas.microsoft.com/office/powerpoint/2010/main" val="192222024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693459" y="4598894"/>
            <a:ext cx="57463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прочитайте 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расскажите друг другу.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98B136-68F6-4CC0-9102-FF63D60A26B8}"/>
              </a:ext>
            </a:extLst>
          </p:cNvPr>
          <p:cNvSpPr/>
          <p:nvPr/>
        </p:nvSpPr>
        <p:spPr>
          <a:xfrm>
            <a:off x="5172634" y="367553"/>
            <a:ext cx="2413021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691C63-94DB-4A6A-BAF5-F3692A31C20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2141" y="1568824"/>
            <a:ext cx="5907742" cy="22684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7115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2547570a-e5f4-4946-a4c3-82580e42479e"/>
    <ds:schemaRef ds:uri="http://purl.org/dc/terms/"/>
    <ds:schemaRef ds:uri="6ee78bd2-4339-4042-adc0-bcc646419980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18172</TotalTime>
  <Words>447</Words>
  <Application>Microsoft Office PowerPoint</Application>
  <PresentationFormat>Произвольный</PresentationFormat>
  <Paragraphs>146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     Использование приёма сравнения при решении трёх типов простых задач,  раскрывающих смысл арифметических действий  умножения, деления (по содержанию, на равные части)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286</cp:revision>
  <dcterms:created xsi:type="dcterms:W3CDTF">2022-11-26T19:01:26Z</dcterms:created>
  <dcterms:modified xsi:type="dcterms:W3CDTF">2025-06-19T13:02:36Z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