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9" r:id="rId4"/>
  </p:sldMasterIdLst>
  <p:notesMasterIdLst>
    <p:notesMasterId r:id="rId23"/>
  </p:notesMasterIdLst>
  <p:handoutMasterIdLst>
    <p:handoutMasterId r:id="rId24"/>
  </p:handoutMasterIdLst>
  <p:sldIdLst>
    <p:sldId id="517" r:id="rId5"/>
    <p:sldId id="519" r:id="rId6"/>
    <p:sldId id="422" r:id="rId7"/>
    <p:sldId id="467" r:id="rId8"/>
    <p:sldId id="454" r:id="rId9"/>
    <p:sldId id="513" r:id="rId10"/>
    <p:sldId id="455" r:id="rId11"/>
    <p:sldId id="512" r:id="rId12"/>
    <p:sldId id="505" r:id="rId13"/>
    <p:sldId id="469" r:id="rId14"/>
    <p:sldId id="329" r:id="rId15"/>
    <p:sldId id="436" r:id="rId16"/>
    <p:sldId id="445" r:id="rId17"/>
    <p:sldId id="494" r:id="rId18"/>
    <p:sldId id="496" r:id="rId19"/>
    <p:sldId id="492" r:id="rId20"/>
    <p:sldId id="493" r:id="rId21"/>
    <p:sldId id="51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D2A00-979E-4D72-B229-C89BE518413A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E2697-963B-4AC6-B773-C023283D9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8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1090-3A2C-4D58-A45A-588F07A27C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2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7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3923461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Шилова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=""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38" t="19608" r="7646" b="51866"/>
          <a:stretch/>
        </p:blipFill>
        <p:spPr>
          <a:xfrm>
            <a:off x="30689" y="0"/>
            <a:ext cx="12143381" cy="31052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7929" y="924608"/>
            <a:ext cx="12209929" cy="1388783"/>
          </a:xfrm>
        </p:spPr>
        <p:txBody>
          <a:bodyPr anchor="b"/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приёма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сравнения при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решении обратных задач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прямой задаче на нахождение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вычитаемого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4401670" y="3782139"/>
            <a:ext cx="3415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 Задание 6</a:t>
            </a:r>
          </a:p>
        </p:txBody>
      </p:sp>
    </p:spTree>
    <p:extLst>
      <p:ext uri="{BB962C8B-B14F-4D97-AF65-F5344CB8AC3E}">
        <p14:creationId xmlns:p14="http://schemas.microsoft.com/office/powerpoint/2010/main" val="8817154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61365" y="1974473"/>
            <a:ext cx="11869271" cy="1483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                                   Задача 2                                  Задача 3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9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 = 30 (т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уехало 21 такси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такси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Ответ: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осталось 9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такси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B01EECA-B537-45DE-8552-EB1098C32C71}"/>
              </a:ext>
            </a:extLst>
          </p:cNvPr>
          <p:cNvSpPr/>
          <p:nvPr/>
        </p:nvSpPr>
        <p:spPr>
          <a:xfrm>
            <a:off x="2438400" y="4474989"/>
            <a:ext cx="8102600" cy="2046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сравните запись решения трёх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Д</a:t>
            </a:r>
            <a:r>
              <a:rPr lang="ru-RU" sz="2400" b="1" i="1" dirty="0" smtClean="0">
                <a:solidFill>
                  <a:schemeClr val="tx1"/>
                </a:solidFill>
              </a:rPr>
              <a:t>окажите</a:t>
            </a:r>
            <a:r>
              <a:rPr lang="ru-RU" sz="2400" b="1" i="1" dirty="0">
                <a:solidFill>
                  <a:schemeClr val="tx1"/>
                </a:solidFill>
              </a:rPr>
              <a:t>, что задачи 2 и </a:t>
            </a:r>
            <a:r>
              <a:rPr lang="ru-RU" sz="2400" b="1" i="1" dirty="0" smtClean="0">
                <a:solidFill>
                  <a:schemeClr val="tx1"/>
                </a:solidFill>
              </a:rPr>
              <a:t>3 — </a:t>
            </a:r>
            <a:r>
              <a:rPr lang="ru-RU" sz="2400" b="1" i="1" dirty="0">
                <a:solidFill>
                  <a:srgbClr val="FF0000"/>
                </a:solidFill>
              </a:rPr>
              <a:t>обратные </a:t>
            </a:r>
            <a:r>
              <a:rPr lang="ru-RU" sz="2400" b="1" i="1" dirty="0" smtClean="0">
                <a:solidFill>
                  <a:srgbClr val="FF0000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думаете, решая задачи 2 и 3, обратные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, мы проверяем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решения </a:t>
            </a:r>
            <a:r>
              <a:rPr lang="ru-RU" sz="2400" b="1" i="1" dirty="0">
                <a:solidFill>
                  <a:schemeClr val="tx1"/>
                </a:solidFill>
              </a:rPr>
              <a:t>прямой задачи 1?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7F17B97-A48C-4D17-BEB6-465A3F532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" y="3810000"/>
            <a:ext cx="2115815" cy="29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764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4035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6"/>
            <a:ext cx="8794985" cy="446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93539"/>
      </p:ext>
    </p:extLst>
  </p:cSld>
  <p:clrMapOvr>
    <a:masterClrMapping/>
  </p:clrMapOvr>
  <p:transition spd="slow"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061012"/>
            <a:ext cx="2042056" cy="2744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1559290" y="2311870"/>
            <a:ext cx="907342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3453653" y="5271247"/>
            <a:ext cx="5284695" cy="11474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-25401" y="650232"/>
            <a:ext cx="12217399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40030300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27928"/>
            <a:ext cx="2167562" cy="2977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0330" y="59008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C4D1CA-6F83-4B78-957F-BA1CAB7BA784}"/>
              </a:ext>
            </a:extLst>
          </p:cNvPr>
          <p:cNvSpPr txBox="1"/>
          <p:nvPr/>
        </p:nvSpPr>
        <p:spPr>
          <a:xfrm>
            <a:off x="453225" y="327067"/>
            <a:ext cx="10600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6AE31C-F78D-4859-A74D-4B8E7312BA1D}"/>
              </a:ext>
            </a:extLst>
          </p:cNvPr>
          <p:cNvSpPr txBox="1"/>
          <p:nvPr/>
        </p:nvSpPr>
        <p:spPr>
          <a:xfrm>
            <a:off x="2482850" y="1844721"/>
            <a:ext cx="7226300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</a:t>
            </a: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величин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72A067-AD5F-4D33-8B82-8647A507CB44}"/>
              </a:ext>
            </a:extLst>
          </p:cNvPr>
          <p:cNvSpPr/>
          <p:nvPr/>
        </p:nvSpPr>
        <p:spPr>
          <a:xfrm>
            <a:off x="3110753" y="4904039"/>
            <a:ext cx="5970494" cy="1245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0" y="402672"/>
            <a:ext cx="12192000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7283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13" y="5972498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478306" y="5290137"/>
            <a:ext cx="5235388" cy="897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69B23CF-13DD-49F9-B4FD-0FFC5C4453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4204446"/>
            <a:ext cx="1858818" cy="2573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-25400" y="402671"/>
            <a:ext cx="12217399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497719" y="1310842"/>
            <a:ext cx="7196563" cy="309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разность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4113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B69E074-074A-419B-9EA9-30BDF0222B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" y="3881718"/>
            <a:ext cx="2203420" cy="289606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7B60172-BEEE-4110-A5EB-35466B805528}"/>
              </a:ext>
            </a:extLst>
          </p:cNvPr>
          <p:cNvSpPr/>
          <p:nvPr/>
        </p:nvSpPr>
        <p:spPr>
          <a:xfrm>
            <a:off x="2933735" y="5305520"/>
            <a:ext cx="6324531" cy="999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8794FFD-F4C9-4442-9249-75C57354DF8B}"/>
              </a:ext>
            </a:extLst>
          </p:cNvPr>
          <p:cNvSpPr txBox="1"/>
          <p:nvPr/>
        </p:nvSpPr>
        <p:spPr>
          <a:xfrm>
            <a:off x="2601861" y="1681840"/>
            <a:ext cx="7178633" cy="1907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0" y="402672"/>
            <a:ext cx="12192000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4530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7548835-6BD8-465C-8A13-59638D674528}"/>
              </a:ext>
            </a:extLst>
          </p:cNvPr>
          <p:cNvSpPr/>
          <p:nvPr/>
        </p:nvSpPr>
        <p:spPr>
          <a:xfrm>
            <a:off x="3401733" y="5517036"/>
            <a:ext cx="5388534" cy="10398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проверьте </a:t>
            </a:r>
            <a:r>
              <a:rPr lang="ru-RU" sz="2400" b="1" i="1" dirty="0">
                <a:solidFill>
                  <a:schemeClr val="tx1"/>
                </a:solidFill>
              </a:rPr>
              <a:t>у себя усвоенные знания.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8654601-5DBC-4A0D-8AC5-20E84676B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4016188"/>
            <a:ext cx="2059511" cy="27615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9DF624F-C534-46AA-9828-D5FA132D665F}"/>
              </a:ext>
            </a:extLst>
          </p:cNvPr>
          <p:cNvSpPr txBox="1"/>
          <p:nvPr/>
        </p:nvSpPr>
        <p:spPr>
          <a:xfrm>
            <a:off x="2601861" y="1730188"/>
            <a:ext cx="7106915" cy="373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к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-25400" y="402671"/>
            <a:ext cx="12217399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Запомните!</a:t>
            </a:r>
          </a:p>
        </p:txBody>
      </p:sp>
    </p:spTree>
    <p:extLst>
      <p:ext uri="{BB962C8B-B14F-4D97-AF65-F5344CB8AC3E}">
        <p14:creationId xmlns:p14="http://schemas.microsoft.com/office/powerpoint/2010/main" val="44119303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33" y="5766855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8654601-5DBC-4A0D-8AC5-20E84676B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" y="4016188"/>
            <a:ext cx="2059511" cy="276159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8BAFF2B4-9FC5-402E-B029-D8C5B70B8EFA}"/>
              </a:ext>
            </a:extLst>
          </p:cNvPr>
          <p:cNvSpPr/>
          <p:nvPr/>
        </p:nvSpPr>
        <p:spPr>
          <a:xfrm>
            <a:off x="3042887" y="5261998"/>
            <a:ext cx="6106227" cy="1009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проверьте друг у друга усвоенные знания.</a:t>
            </a:r>
            <a:r>
              <a:rPr lang="ru-RU" sz="28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6236348-0344-4A5B-A57C-2D5C5F917302}"/>
              </a:ext>
            </a:extLst>
          </p:cNvPr>
          <p:cNvSpPr txBox="1"/>
          <p:nvPr/>
        </p:nvSpPr>
        <p:spPr>
          <a:xfrm>
            <a:off x="2497719" y="1310842"/>
            <a:ext cx="7196563" cy="1867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1D0787-E453-4E34-9623-D3549D65979F}"/>
              </a:ext>
            </a:extLst>
          </p:cNvPr>
          <p:cNvSpPr txBox="1"/>
          <p:nvPr/>
        </p:nvSpPr>
        <p:spPr>
          <a:xfrm>
            <a:off x="0" y="402672"/>
            <a:ext cx="12192000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ите!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067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2086190" y="3777810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1760" y="1245793"/>
            <a:ext cx="442212" cy="72580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818387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138311" y="1511300"/>
            <a:ext cx="6956612" cy="157515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Запомнили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вы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какие задачи называются обратными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способы нахождения неизвестных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вычитаемого и уменьшаемого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2939674" y="3341006"/>
            <a:ext cx="6877426" cy="148897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Возникали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 у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вас трудности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 самостоятельном составлении </a:t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111" y="5270400"/>
            <a:ext cx="382530" cy="3691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" y="3682800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664679" y="5135689"/>
            <a:ext cx="7054122" cy="1476763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Что необходимо сделать, чтобы устранить все затруднения, которые возникали при составлении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решении задач 2 и 3, обратных 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задаче 1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35277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65EA73E-5E37-4585-BB9E-593D00D5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9029"/>
            <a:ext cx="3085106" cy="317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398B136-68F6-4CC0-9102-FF63D60A26B8}"/>
              </a:ext>
            </a:extLst>
          </p:cNvPr>
          <p:cNvSpPr/>
          <p:nvPr/>
        </p:nvSpPr>
        <p:spPr>
          <a:xfrm>
            <a:off x="4934566" y="367553"/>
            <a:ext cx="2322869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FB626A-97BC-4003-AFF2-9256A21A1A60}"/>
              </a:ext>
            </a:extLst>
          </p:cNvPr>
          <p:cNvSpPr txBox="1"/>
          <p:nvPr/>
        </p:nvSpPr>
        <p:spPr>
          <a:xfrm>
            <a:off x="1411941" y="1467223"/>
            <a:ext cx="9368118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Обратными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называются задачи,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которых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неизвестных величин</a:t>
            </a:r>
            <a:r>
              <a:rPr lang="ru-RU" sz="32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 из данных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величин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5AE0297-446C-49F4-A799-A36E3A08119A}"/>
              </a:ext>
            </a:extLst>
          </p:cNvPr>
          <p:cNvSpPr/>
          <p:nvPr/>
        </p:nvSpPr>
        <p:spPr>
          <a:xfrm>
            <a:off x="3375212" y="4598894"/>
            <a:ext cx="5441576" cy="126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расскажите </a:t>
            </a:r>
            <a:r>
              <a:rPr lang="ru-RU" sz="2400" b="1" i="1" dirty="0">
                <a:solidFill>
                  <a:schemeClr val="tx1"/>
                </a:solidFill>
              </a:rPr>
              <a:t>друг другу, какие задачи называются </a:t>
            </a:r>
            <a:r>
              <a:rPr lang="ru-RU" sz="2400" b="1" i="1" dirty="0">
                <a:solidFill>
                  <a:srgbClr val="FF0000"/>
                </a:solidFill>
              </a:rPr>
              <a:t>обратными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задаче 1</a:t>
            </a:r>
            <a:r>
              <a:rPr lang="ru-RU" sz="2400" b="1" i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1974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5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27824" y="885674"/>
            <a:ext cx="10736352" cy="274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Решите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задачу.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Составьте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обратные задачи.</a:t>
            </a:r>
          </a:p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стоянке было 30 такси. Несколько такси уехало.  Осталось 9 такси. Сколько такси уехало?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E56D166-D1BD-4CEC-99A5-961709952DF2}"/>
              </a:ext>
            </a:extLst>
          </p:cNvPr>
          <p:cNvSpPr/>
          <p:nvPr/>
        </p:nvSpPr>
        <p:spPr>
          <a:xfrm>
            <a:off x="2853878" y="4637421"/>
            <a:ext cx="6484245" cy="1881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составьте </a:t>
            </a:r>
            <a:r>
              <a:rPr lang="ru-RU" sz="2400" b="1" i="1" dirty="0">
                <a:solidFill>
                  <a:schemeClr val="tx1"/>
                </a:solidFill>
              </a:rPr>
              <a:t>краткую запись в </a:t>
            </a:r>
            <a:r>
              <a:rPr lang="ru-RU" sz="2400" b="1" i="1" dirty="0" smtClean="0">
                <a:solidFill>
                  <a:schemeClr val="tx1"/>
                </a:solidFill>
              </a:rPr>
              <a:t>виде таблицы, укажите названия </a:t>
            </a:r>
            <a:r>
              <a:rPr lang="ru-RU" sz="2400" b="1" i="1" dirty="0">
                <a:solidFill>
                  <a:schemeClr val="tx1"/>
                </a:solidFill>
              </a:rPr>
              <a:t>компонентов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и </a:t>
            </a:r>
            <a:r>
              <a:rPr lang="ru-RU" sz="2400" b="1" i="1" dirty="0">
                <a:solidFill>
                  <a:schemeClr val="tx1"/>
                </a:solidFill>
              </a:rPr>
              <a:t>результата действия вычитания.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333B9A9-B772-4340-9060-9B1B26A3A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904021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774577" y="5598857"/>
            <a:ext cx="6642847" cy="11789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в таблице </a:t>
            </a:r>
            <a:r>
              <a:rPr lang="ru-RU" sz="2400" b="1" i="1" dirty="0" smtClean="0">
                <a:solidFill>
                  <a:schemeClr val="tx1"/>
                </a:solidFill>
              </a:rPr>
              <a:t>трёх </a:t>
            </a:r>
            <a:r>
              <a:rPr lang="ru-RU" sz="2400" b="1" i="1" dirty="0">
                <a:solidFill>
                  <a:schemeClr val="tx1"/>
                </a:solidFill>
              </a:rPr>
              <a:t>задач.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154148" y="800736"/>
            <a:ext cx="9883705" cy="15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стоянке было 30 такси. Несколько такси уехало.  Осталось 9 такси. Сколько такси уехало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AC36895D-C5E6-4E48-90D6-001580017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373613"/>
              </p:ext>
            </p:extLst>
          </p:nvPr>
        </p:nvGraphicFramePr>
        <p:xfrm>
          <a:off x="506506" y="2453130"/>
          <a:ext cx="11178988" cy="2936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57394">
                  <a:extLst>
                    <a:ext uri="{9D8B030D-6E8A-4147-A177-3AD203B41FA5}">
                      <a16:colId xmlns="" xmlns:a16="http://schemas.microsoft.com/office/drawing/2014/main" val="3128523448"/>
                    </a:ext>
                  </a:extLst>
                </a:gridCol>
                <a:gridCol w="2807198">
                  <a:extLst>
                    <a:ext uri="{9D8B030D-6E8A-4147-A177-3AD203B41FA5}">
                      <a16:colId xmlns="" xmlns:a16="http://schemas.microsoft.com/office/drawing/2014/main" val="756794460"/>
                    </a:ext>
                  </a:extLst>
                </a:gridCol>
                <a:gridCol w="2807198">
                  <a:extLst>
                    <a:ext uri="{9D8B030D-6E8A-4147-A177-3AD203B41FA5}">
                      <a16:colId xmlns="" xmlns:a16="http://schemas.microsoft.com/office/drawing/2014/main" val="2557053193"/>
                    </a:ext>
                  </a:extLst>
                </a:gridCol>
                <a:gridCol w="2807198">
                  <a:extLst>
                    <a:ext uri="{9D8B030D-6E8A-4147-A177-3AD203B41FA5}">
                      <a16:colId xmlns="" xmlns:a16="http://schemas.microsoft.com/office/drawing/2014/main" val="1018956132"/>
                    </a:ext>
                  </a:extLst>
                </a:gridCol>
              </a:tblGrid>
              <a:tr h="742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Задачи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Было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такси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Уехало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такси</a:t>
                      </a:r>
                      <a:r>
                        <a:rPr lang="ru-RU" sz="2400" b="1" dirty="0">
                          <a:effectLst/>
                        </a:rPr>
                        <a:t>, шт</a:t>
                      </a:r>
                      <a:r>
                        <a:rPr lang="ru-RU" sz="2400" b="1" dirty="0" smtClean="0">
                          <a:effectLst/>
                        </a:rPr>
                        <a:t>.</a:t>
                      </a: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Осталось </a:t>
                      </a:r>
                      <a:r>
                        <a:rPr lang="ru-RU" sz="2400" b="1" dirty="0" smtClean="0">
                          <a:effectLst/>
                        </a:rPr>
                        <a:t/>
                      </a:r>
                      <a:br>
                        <a:rPr lang="ru-RU" sz="2400" b="1" dirty="0" smtClean="0">
                          <a:effectLst/>
                        </a:rPr>
                      </a:br>
                      <a:r>
                        <a:rPr lang="ru-RU" sz="2400" b="1" dirty="0" smtClean="0">
                          <a:effectLst/>
                        </a:rPr>
                        <a:t>такси</a:t>
                      </a:r>
                      <a:r>
                        <a:rPr lang="ru-RU" sz="2400" b="1" dirty="0">
                          <a:effectLst/>
                        </a:rPr>
                        <a:t>, шт.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546154"/>
                  </a:ext>
                </a:extLst>
              </a:tr>
              <a:tr h="320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1</a:t>
                      </a:r>
                      <a:r>
                        <a:rPr lang="ru-RU" sz="2400" b="1" dirty="0">
                          <a:effectLst/>
                        </a:rPr>
                        <a:t>, прямая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30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9 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0714110"/>
                  </a:ext>
                </a:extLst>
              </a:tr>
              <a:tr h="3201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уменьшаемое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вычитаемое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>
                          <a:effectLst/>
                        </a:rPr>
                        <a:t>разность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8262728"/>
                  </a:ext>
                </a:extLst>
              </a:tr>
              <a:tr h="655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2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</a:t>
                      </a:r>
                      <a:r>
                        <a:rPr lang="ru-RU" sz="2400" b="1" dirty="0">
                          <a:effectLst/>
                        </a:rPr>
                        <a:t>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kern="1200" dirty="0">
                          <a:effectLst/>
                        </a:rPr>
                        <a:t>?</a:t>
                      </a:r>
                      <a:endParaRPr lang="ru-RU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9 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83753973"/>
                  </a:ext>
                </a:extLst>
              </a:tr>
              <a:tr h="6551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Задача 3</a:t>
                      </a:r>
                      <a:r>
                        <a:rPr lang="ru-RU" sz="2400" b="1" dirty="0">
                          <a:effectLst/>
                        </a:rPr>
                        <a:t>, обратная </a:t>
                      </a:r>
                      <a:r>
                        <a:rPr lang="ru-RU" sz="2400" b="1" dirty="0" smtClean="0">
                          <a:effectLst/>
                        </a:rPr>
                        <a:t>задаче 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30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?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</a:rPr>
                        <a:t>? </a:t>
                      </a: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270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3409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914401" y="318012"/>
            <a:ext cx="10668000" cy="76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580" indent="449580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207652" y="842682"/>
            <a:ext cx="9702395" cy="286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1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прямая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стоянке было 30 такси. Несколько такси уехало.  Осталось 9 такси. Сколько такси уехало?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= 21 (т.)                                           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уехало 21 такси.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85D37C9-366D-4F19-9EE7-D368BC6F7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45EDA7F-E48B-416C-9952-3FAFE31D287B}"/>
              </a:ext>
            </a:extLst>
          </p:cNvPr>
          <p:cNvSpPr/>
          <p:nvPr/>
        </p:nvSpPr>
        <p:spPr>
          <a:xfrm>
            <a:off x="3389156" y="4442696"/>
            <a:ext cx="5413689" cy="2044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1?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вычитаемое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93177773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72524" y="367553"/>
            <a:ext cx="2446953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497719" y="1310842"/>
            <a:ext cx="7196563" cy="3093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неизвестное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вычитаемое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надо 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уменьшаемого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вычесть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разность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207441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</p:spTree>
    <p:extLst>
      <p:ext uri="{BB962C8B-B14F-4D97-AF65-F5344CB8AC3E}">
        <p14:creationId xmlns:p14="http://schemas.microsoft.com/office/powerpoint/2010/main" val="16875826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333501" y="318012"/>
            <a:ext cx="9524999" cy="3656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стоянки уехало 21 такси, на ней осталось 9 такси. Сколько такси было на стоянке?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21 = 30 (т.)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было 30 такси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758888" y="4330700"/>
            <a:ext cx="6674224" cy="2315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составления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2?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Как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rgbClr val="FF0000"/>
                </a:solidFill>
              </a:rPr>
              <a:t>уменьшаемое</a:t>
            </a:r>
            <a:r>
              <a:rPr lang="ru-RU" sz="2400" b="1" i="1" dirty="0">
                <a:solidFill>
                  <a:schemeClr val="tx1"/>
                </a:solidFill>
              </a:rPr>
              <a:t>?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284D0D14-84DA-4111-9E56-9A48A58E7F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723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497719" y="1310842"/>
            <a:ext cx="7196563" cy="2460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неизвестное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уменьшаемое</a:t>
            </a: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надо к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разности прибавить вычитаемое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3863788"/>
            <a:ext cx="2070788" cy="2849102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79895C6-B7A5-4901-BF74-800D53AC7F5A}"/>
              </a:ext>
            </a:extLst>
          </p:cNvPr>
          <p:cNvSpPr/>
          <p:nvPr/>
        </p:nvSpPr>
        <p:spPr>
          <a:xfrm>
            <a:off x="3207441" y="5118138"/>
            <a:ext cx="5777119" cy="961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4872524" y="367553"/>
            <a:ext cx="2446953" cy="770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Повторите!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1010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762000" y="318012"/>
            <a:ext cx="10668000" cy="94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ru-RU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—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обратная 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задаче 1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2850777" y="4491318"/>
            <a:ext cx="6490447" cy="2065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вместе проверьте правильность </a:t>
            </a:r>
            <a:r>
              <a:rPr lang="ru-RU" sz="2400" b="1" i="1" dirty="0" smtClean="0">
                <a:solidFill>
                  <a:schemeClr val="tx1"/>
                </a:solidFill>
              </a:rPr>
              <a:t>составления и решения задачи.</a:t>
            </a:r>
            <a:endParaRPr lang="ru-RU" sz="2400" b="1" i="1" dirty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изменилось в задаче 3?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Что вы </a:t>
            </a:r>
            <a:r>
              <a:rPr lang="ru-RU" sz="2400" b="1" i="1" dirty="0" smtClean="0">
                <a:solidFill>
                  <a:schemeClr val="tx1"/>
                </a:solidFill>
              </a:rPr>
              <a:t>нашли </a:t>
            </a:r>
            <a:r>
              <a:rPr lang="ru-RU" sz="2400" b="1" i="1" dirty="0">
                <a:solidFill>
                  <a:schemeClr val="tx1"/>
                </a:solidFill>
              </a:rPr>
              <a:t>в задаче 3?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BCE3709-7020-4B76-B216-B1846D2ED905}"/>
              </a:ext>
            </a:extLst>
          </p:cNvPr>
          <p:cNvSpPr txBox="1"/>
          <p:nvPr/>
        </p:nvSpPr>
        <p:spPr>
          <a:xfrm>
            <a:off x="1322055" y="1299683"/>
            <a:ext cx="9547891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стоянке было 30 такси. 21 такси уехало</a:t>
            </a:r>
            <a:r>
              <a:rPr lang="ru-RU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Сколько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такси осталось на стоянке?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= 9 (т.)                                           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осталось 9 такси</a:t>
            </a:r>
            <a:r>
              <a:rPr lang="ru-RU" sz="32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3B3C935-CF6C-4FD5-BF0E-359DDB1AA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" y="4072092"/>
            <a:ext cx="2021982" cy="27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93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2196CA-8D48-47B0-9C8C-268F70368960}">
  <ds:schemaRefs>
    <ds:schemaRef ds:uri="http://purl.org/dc/elements/1.1/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2547570a-e5f4-4946-a4c3-82580e42479e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ee78bd2-4339-4042-adc0-bcc646419980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33961</TotalTime>
  <Words>619</Words>
  <Application>Microsoft Office PowerPoint</Application>
  <PresentationFormat>Произвольный</PresentationFormat>
  <Paragraphs>155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Использование приёма сравнения при составлении  и решении обратных задач  к прямой задаче на нахождение вычитаемого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521</cp:revision>
  <dcterms:created xsi:type="dcterms:W3CDTF">2022-11-26T19:01:26Z</dcterms:created>
  <dcterms:modified xsi:type="dcterms:W3CDTF">2025-05-23T09:03:58Z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