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23"/>
  </p:notesMasterIdLst>
  <p:handoutMasterIdLst>
    <p:handoutMasterId r:id="rId24"/>
  </p:handoutMasterIdLst>
  <p:sldIdLst>
    <p:sldId id="517" r:id="rId5"/>
    <p:sldId id="519" r:id="rId6"/>
    <p:sldId id="422" r:id="rId7"/>
    <p:sldId id="467" r:id="rId8"/>
    <p:sldId id="454" r:id="rId9"/>
    <p:sldId id="512" r:id="rId10"/>
    <p:sldId id="455" r:id="rId11"/>
    <p:sldId id="513" r:id="rId12"/>
    <p:sldId id="505" r:id="rId13"/>
    <p:sldId id="469" r:id="rId14"/>
    <p:sldId id="329" r:id="rId15"/>
    <p:sldId id="436" r:id="rId16"/>
    <p:sldId id="445" r:id="rId17"/>
    <p:sldId id="492" r:id="rId18"/>
    <p:sldId id="493" r:id="rId19"/>
    <p:sldId id="494" r:id="rId20"/>
    <p:sldId id="496" r:id="rId21"/>
    <p:sldId id="51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2A00-979E-4D72-B229-C89BE518413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2697-963B-4AC6-B773-C023283D9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2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8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518" y="663389"/>
            <a:ext cx="11104964" cy="2160494"/>
          </a:xfrm>
        </p:spPr>
        <p:txBody>
          <a:bodyPr anchor="b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сравнения при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обратных задач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прямой задаче на нахождение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уменьшаемого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4401670" y="3782139"/>
            <a:ext cx="3415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5</a:t>
            </a:r>
          </a:p>
        </p:txBody>
      </p:sp>
    </p:spTree>
    <p:extLst>
      <p:ext uri="{BB962C8B-B14F-4D97-AF65-F5344CB8AC3E}">
        <p14:creationId xmlns:p14="http://schemas.microsoft.com/office/powerpoint/2010/main" val="8817154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206188" y="1974473"/>
            <a:ext cx="11869271" cy="1483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              Задача 2                                  Задача 3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47 (</a:t>
            </a: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47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30 (</a:t>
            </a: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= 17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Ответ: бы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 47 яблок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Ответ: взяли 30 яблок.          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осталось 17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яблок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B01EECA-B537-45DE-8552-EB1098C32C71}"/>
              </a:ext>
            </a:extLst>
          </p:cNvPr>
          <p:cNvSpPr/>
          <p:nvPr/>
        </p:nvSpPr>
        <p:spPr>
          <a:xfrm>
            <a:off x="2357719" y="4593470"/>
            <a:ext cx="8229599" cy="2046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запись решения трёх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Докажите</a:t>
            </a:r>
            <a:r>
              <a:rPr lang="ru-RU" sz="2400" b="1" i="1" dirty="0">
                <a:solidFill>
                  <a:schemeClr val="tx1"/>
                </a:solidFill>
              </a:rPr>
              <a:t>, что задачи 2 и </a:t>
            </a:r>
            <a:r>
              <a:rPr lang="ru-RU" sz="2400" b="1" i="1" dirty="0" smtClean="0">
                <a:solidFill>
                  <a:schemeClr val="tx1"/>
                </a:solidFill>
              </a:rPr>
              <a:t>3 — </a:t>
            </a:r>
            <a:r>
              <a:rPr lang="ru-RU" sz="2400" b="1" i="1" dirty="0">
                <a:solidFill>
                  <a:srgbClr val="FF0000"/>
                </a:solidFill>
              </a:rPr>
              <a:t>обратные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думаете, решая задачи 2 и 3, обратные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, мы проверяем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прямой задачи 1?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7F17B97-A48C-4D17-BEB6-465A3F532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76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061012"/>
            <a:ext cx="2042056" cy="274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1559290" y="439272"/>
            <a:ext cx="9073420" cy="408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3440953" y="5271247"/>
            <a:ext cx="5310095" cy="1147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у </a:t>
            </a:r>
            <a:r>
              <a:rPr lang="ru-RU" sz="2400" b="1" i="1" dirty="0">
                <a:solidFill>
                  <a:schemeClr val="tx1"/>
                </a:solidFill>
              </a:rPr>
              <a:t>себя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27928"/>
            <a:ext cx="2167562" cy="297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1559290" y="317354"/>
            <a:ext cx="9073420" cy="461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задания.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3110753" y="5316744"/>
            <a:ext cx="5970494" cy="101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-25400" y="402671"/>
            <a:ext cx="12217399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7548835-6BD8-465C-8A13-59638D674528}"/>
              </a:ext>
            </a:extLst>
          </p:cNvPr>
          <p:cNvSpPr/>
          <p:nvPr/>
        </p:nvSpPr>
        <p:spPr>
          <a:xfrm>
            <a:off x="3458883" y="5727701"/>
            <a:ext cx="5274234" cy="993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8654601-5DBC-4A0D-8AC5-20E84676B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4016188"/>
            <a:ext cx="2059511" cy="27615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DF624F-C534-46AA-9828-D5FA132D665F}"/>
              </a:ext>
            </a:extLst>
          </p:cNvPr>
          <p:cNvSpPr txBox="1"/>
          <p:nvPr/>
        </p:nvSpPr>
        <p:spPr>
          <a:xfrm>
            <a:off x="2542543" y="1625506"/>
            <a:ext cx="7106915" cy="2460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уменьшаемое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к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разности прибавить вычитаемое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30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33" y="5766855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0" y="402672"/>
            <a:ext cx="12192000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8654601-5DBC-4A0D-8AC5-20E84676B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4016188"/>
            <a:ext cx="2059511" cy="276159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BAFF2B4-9FC5-402E-B029-D8C5B70B8EFA}"/>
              </a:ext>
            </a:extLst>
          </p:cNvPr>
          <p:cNvSpPr/>
          <p:nvPr/>
        </p:nvSpPr>
        <p:spPr>
          <a:xfrm>
            <a:off x="3042887" y="5547159"/>
            <a:ext cx="6106227" cy="100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6236348-0344-4A5B-A57C-2D5C5F917302}"/>
              </a:ext>
            </a:extLst>
          </p:cNvPr>
          <p:cNvSpPr txBox="1"/>
          <p:nvPr/>
        </p:nvSpPr>
        <p:spPr>
          <a:xfrm>
            <a:off x="-25400" y="1757082"/>
            <a:ext cx="12217399" cy="1907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0677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3" y="5972498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417421" y="5627992"/>
            <a:ext cx="5357159" cy="953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69B23CF-13DD-49F9-B4FD-0FFC5C445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204446"/>
            <a:ext cx="1858818" cy="25733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819F49-73B7-49B0-BB31-87737ADDB230}"/>
              </a:ext>
            </a:extLst>
          </p:cNvPr>
          <p:cNvSpPr txBox="1"/>
          <p:nvPr/>
        </p:nvSpPr>
        <p:spPr>
          <a:xfrm>
            <a:off x="1" y="1523962"/>
            <a:ext cx="12191998" cy="3093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уменьшаемого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разность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-25400" y="402671"/>
            <a:ext cx="12217399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141884113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81718"/>
            <a:ext cx="2203420" cy="289606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7B60172-BEEE-4110-A5EB-35466B805528}"/>
              </a:ext>
            </a:extLst>
          </p:cNvPr>
          <p:cNvSpPr/>
          <p:nvPr/>
        </p:nvSpPr>
        <p:spPr>
          <a:xfrm>
            <a:off x="3046619" y="5305520"/>
            <a:ext cx="6098763" cy="9993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8794FFD-F4C9-4442-9249-75C57354DF8B}"/>
              </a:ext>
            </a:extLst>
          </p:cNvPr>
          <p:cNvSpPr txBox="1"/>
          <p:nvPr/>
        </p:nvSpPr>
        <p:spPr>
          <a:xfrm>
            <a:off x="2497719" y="1891196"/>
            <a:ext cx="7196563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0" y="402672"/>
            <a:ext cx="12192000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453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086190" y="377781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18387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138311" y="1511300"/>
            <a:ext cx="6956612" cy="157515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Запомнили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вы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какие задачи называются обратными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способы нахождения неизвестных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уменьшаемого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вычитаемого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2939674" y="3341006"/>
            <a:ext cx="6877426" cy="148897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у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вас трудности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самостоятельном составлении </a:t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1" y="5270400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" y="3682800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664679" y="5135689"/>
            <a:ext cx="7054122" cy="14767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возникали при составлении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35277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4934566" y="367553"/>
            <a:ext cx="2322869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FB626A-97BC-4003-AFF2-9256A21A1A60}"/>
              </a:ext>
            </a:extLst>
          </p:cNvPr>
          <p:cNvSpPr txBox="1"/>
          <p:nvPr/>
        </p:nvSpPr>
        <p:spPr>
          <a:xfrm>
            <a:off x="1411941" y="1467223"/>
            <a:ext cx="9368118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375212" y="4598894"/>
            <a:ext cx="54415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расскажите </a:t>
            </a:r>
            <a:r>
              <a:rPr lang="ru-RU" sz="2400" b="1" i="1" dirty="0">
                <a:solidFill>
                  <a:schemeClr val="tx1"/>
                </a:solidFill>
              </a:rPr>
              <a:t>друг другу, какие задачи называются </a:t>
            </a:r>
            <a:r>
              <a:rPr lang="ru-RU" sz="2400" b="1" i="1" dirty="0">
                <a:solidFill>
                  <a:srgbClr val="FF0000"/>
                </a:solidFill>
              </a:rPr>
              <a:t>обратными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19748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445938" y="885674"/>
            <a:ext cx="9300124" cy="223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обратные задачи.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корзины взяли 30 яблок. В корзине осталось 17 яблок. Сколько яблок было в корзине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E56D166-D1BD-4CEC-99A5-961709952DF2}"/>
              </a:ext>
            </a:extLst>
          </p:cNvPr>
          <p:cNvSpPr/>
          <p:nvPr/>
        </p:nvSpPr>
        <p:spPr>
          <a:xfrm>
            <a:off x="2853878" y="4535578"/>
            <a:ext cx="6484245" cy="1834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i="1" dirty="0">
                <a:solidFill>
                  <a:schemeClr val="tx1"/>
                </a:solidFill>
              </a:rPr>
              <a:t>краткую запись в </a:t>
            </a:r>
            <a:r>
              <a:rPr lang="ru-RU" sz="2400" b="1" i="1" dirty="0" smtClean="0">
                <a:solidFill>
                  <a:schemeClr val="tx1"/>
                </a:solidFill>
              </a:rPr>
              <a:t>виде таблицы, укажите названия </a:t>
            </a:r>
            <a:r>
              <a:rPr lang="ru-RU" sz="2400" b="1" i="1" dirty="0">
                <a:solidFill>
                  <a:schemeClr val="tx1"/>
                </a:solidFill>
              </a:rPr>
              <a:t>компонентов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вычитания.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333B9A9-B772-4340-9060-9B1B26A3A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904021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774577" y="5430766"/>
            <a:ext cx="6642847" cy="1309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в таблице </a:t>
            </a:r>
            <a:r>
              <a:rPr lang="ru-RU" sz="2400" b="1" i="1" dirty="0" smtClean="0">
                <a:solidFill>
                  <a:schemeClr val="tx1"/>
                </a:solidFill>
              </a:rPr>
              <a:t>трёх </a:t>
            </a:r>
            <a:r>
              <a:rPr lang="ru-RU" sz="2400" b="1" i="1" dirty="0">
                <a:solidFill>
                  <a:schemeClr val="tx1"/>
                </a:solidFill>
              </a:rPr>
              <a:t>задач.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1179574" y="470818"/>
            <a:ext cx="9832852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корзины взяли 30 яблок. В корзине осталось 17 яблок. Сколько яблок было в корзине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C36895D-C5E6-4E48-90D6-0015800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40576"/>
              </p:ext>
            </p:extLst>
          </p:nvPr>
        </p:nvGraphicFramePr>
        <p:xfrm>
          <a:off x="506506" y="2274342"/>
          <a:ext cx="11178988" cy="2936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7911">
                  <a:extLst>
                    <a:ext uri="{9D8B030D-6E8A-4147-A177-3AD203B41FA5}">
                      <a16:colId xmlns:a16="http://schemas.microsoft.com/office/drawing/2014/main" xmlns="" val="3128523448"/>
                    </a:ext>
                  </a:extLst>
                </a:gridCol>
                <a:gridCol w="2740359">
                  <a:extLst>
                    <a:ext uri="{9D8B030D-6E8A-4147-A177-3AD203B41FA5}">
                      <a16:colId xmlns:a16="http://schemas.microsoft.com/office/drawing/2014/main" xmlns="" val="756794460"/>
                    </a:ext>
                  </a:extLst>
                </a:gridCol>
                <a:gridCol w="2740359">
                  <a:extLst>
                    <a:ext uri="{9D8B030D-6E8A-4147-A177-3AD203B41FA5}">
                      <a16:colId xmlns:a16="http://schemas.microsoft.com/office/drawing/2014/main" xmlns="" val="2557053193"/>
                    </a:ext>
                  </a:extLst>
                </a:gridCol>
                <a:gridCol w="2740359">
                  <a:extLst>
                    <a:ext uri="{9D8B030D-6E8A-4147-A177-3AD203B41FA5}">
                      <a16:colId xmlns:a16="http://schemas.microsoft.com/office/drawing/2014/main" xmlns="" val="1018956132"/>
                    </a:ext>
                  </a:extLst>
                </a:gridCol>
              </a:tblGrid>
              <a:tr h="742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Было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яблок</a:t>
                      </a:r>
                      <a:r>
                        <a:rPr lang="ru-RU" sz="2400" b="1" dirty="0">
                          <a:effectLst/>
                        </a:rPr>
                        <a:t>, 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Взяли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яблок</a:t>
                      </a:r>
                      <a:r>
                        <a:rPr lang="ru-RU" sz="2400" b="1" dirty="0">
                          <a:effectLst/>
                        </a:rPr>
                        <a:t>, шт</a:t>
                      </a:r>
                      <a:r>
                        <a:rPr lang="ru-RU" sz="2400" b="1" dirty="0" smtClean="0">
                          <a:effectLst/>
                        </a:rPr>
                        <a:t>.</a:t>
                      </a: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Осталось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яблок</a:t>
                      </a:r>
                      <a:r>
                        <a:rPr lang="ru-RU" sz="2400" b="1" dirty="0">
                          <a:effectLst/>
                        </a:rPr>
                        <a:t>, 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4546154"/>
                  </a:ext>
                </a:extLst>
              </a:tr>
              <a:tr h="320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1</a:t>
                      </a:r>
                      <a:r>
                        <a:rPr lang="ru-RU" sz="2400" b="1" dirty="0">
                          <a:effectLst/>
                        </a:rPr>
                        <a:t>, прямая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30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17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714110"/>
                  </a:ext>
                </a:extLst>
              </a:tr>
              <a:tr h="320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уменьшаемое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вычитаемое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</a:rPr>
                        <a:t>разность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262728"/>
                  </a:ext>
                </a:extLst>
              </a:tr>
              <a:tr h="655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2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?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</a:rPr>
                        <a:t>17 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753973"/>
                  </a:ext>
                </a:extLst>
              </a:tr>
              <a:tr h="655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3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</a:rPr>
                        <a:t>?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30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706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34099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1496762" y="842682"/>
            <a:ext cx="9198477" cy="344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корзины взяли 30 яблок. В корзине осталось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яблок. Сколько яблок было в корзине?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= 47 (</a:t>
            </a:r>
            <a:r>
              <a:rPr lang="ru-RU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было 47 яблок.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85D37C9-366D-4F19-9EE7-D368BC6F7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45EDA7F-E48B-416C-9952-3FAFE31D287B}"/>
              </a:ext>
            </a:extLst>
          </p:cNvPr>
          <p:cNvSpPr/>
          <p:nvPr/>
        </p:nvSpPr>
        <p:spPr>
          <a:xfrm>
            <a:off x="3296864" y="4456090"/>
            <a:ext cx="5598272" cy="2063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1?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уменьшаемое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9317777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21686" y="367553"/>
            <a:ext cx="2348628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497719" y="1310842"/>
            <a:ext cx="7196563" cy="373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уменьшаемое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к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разности прибавить 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115112" y="5118138"/>
            <a:ext cx="5961777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64241010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762000" y="234766"/>
            <a:ext cx="10668000" cy="94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850777" y="4378817"/>
            <a:ext cx="6490447" cy="23545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составления и 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вычитаемое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1107141" y="1174376"/>
            <a:ext cx="9977718" cy="293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корзине было 47 яблок. После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несколько яблок взяли, в корзине осталось 17 яблок. Сколько яблок взяли из корзины?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= 30 (</a:t>
            </a:r>
            <a:r>
              <a:rPr lang="ru-RU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взяли 30 яблок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4D0D14-84DA-4111-9E56-9A48A58E7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2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497719" y="1310842"/>
            <a:ext cx="7196563" cy="3093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уменьшаемого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разность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79895C6-B7A5-4901-BF74-800D53AC7F5A}"/>
              </a:ext>
            </a:extLst>
          </p:cNvPr>
          <p:cNvSpPr/>
          <p:nvPr/>
        </p:nvSpPr>
        <p:spPr>
          <a:xfrm>
            <a:off x="3003277" y="5118138"/>
            <a:ext cx="6185447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21686" y="367553"/>
            <a:ext cx="2348628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826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3307725" y="318012"/>
            <a:ext cx="5576551" cy="94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260439" y="4491319"/>
            <a:ext cx="5671123" cy="2065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Что </a:t>
            </a:r>
            <a:r>
              <a:rPr lang="ru-RU" sz="2400" b="1" i="1" dirty="0">
                <a:solidFill>
                  <a:schemeClr val="tx1"/>
                </a:solidFill>
              </a:rPr>
              <a:t>изменилось 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3?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E3709-7020-4B76-B216-B1846D2ED905}"/>
              </a:ext>
            </a:extLst>
          </p:cNvPr>
          <p:cNvSpPr txBox="1"/>
          <p:nvPr/>
        </p:nvSpPr>
        <p:spPr>
          <a:xfrm>
            <a:off x="1041454" y="1281818"/>
            <a:ext cx="10053382" cy="240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корзине было 47 яблок. Из корзины взяли 30 яблок. Сколько яблок осталось в корзине?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= 17 (</a:t>
            </a:r>
            <a:r>
              <a:rPr lang="ru-RU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ябл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осталось 17 яблок.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3B3C935-CF6C-4FD5-BF0E-359DDB1AA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3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2547570a-e5f4-4946-a4c3-82580e42479e"/>
    <ds:schemaRef ds:uri="http://schemas.openxmlformats.org/package/2006/metadata/core-properties"/>
    <ds:schemaRef ds:uri="6ee78bd2-4339-4042-adc0-bcc64641998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33609</TotalTime>
  <Words>597</Words>
  <Application>Microsoft Office PowerPoint</Application>
  <PresentationFormat>Произвольный</PresentationFormat>
  <Paragraphs>155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          Использование приёма сравнения при составлении  и решении обратных задач  к прямой задаче на нахождение уменьшаемого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516</cp:revision>
  <dcterms:created xsi:type="dcterms:W3CDTF">2022-11-26T19:01:26Z</dcterms:created>
  <dcterms:modified xsi:type="dcterms:W3CDTF">2025-05-23T07:50:22Z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