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434" r:id="rId5"/>
    <p:sldId id="324" r:id="rId6"/>
    <p:sldId id="422" r:id="rId7"/>
    <p:sldId id="504" r:id="rId8"/>
    <p:sldId id="454" r:id="rId9"/>
    <p:sldId id="455" r:id="rId10"/>
    <p:sldId id="348" r:id="rId11"/>
    <p:sldId id="505" r:id="rId12"/>
    <p:sldId id="506" r:id="rId13"/>
    <p:sldId id="507" r:id="rId14"/>
    <p:sldId id="469" r:id="rId15"/>
    <p:sldId id="329" r:id="rId16"/>
    <p:sldId id="436" r:id="rId17"/>
    <p:sldId id="445" r:id="rId18"/>
    <p:sldId id="443" r:id="rId19"/>
    <p:sldId id="511" r:id="rId20"/>
    <p:sldId id="4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75" d="100"/>
          <a:sy n="75" d="100"/>
        </p:scale>
        <p:origin x="-61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492" y="910091"/>
            <a:ext cx="8587017" cy="1376082"/>
          </a:xfrm>
        </p:spPr>
        <p:txBody>
          <a:bodyPr anchor="b"/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 при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обратных задач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задаче на нахождение суммы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38254301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304978" y="1818842"/>
            <a:ext cx="7582045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207441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87356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831372"/>
            <a:ext cx="9672917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627529" y="1480644"/>
            <a:ext cx="11447930" cy="232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Задача 2                                 Задача 3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(кг)                       80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= 30 (кг)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(кг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фруктов.        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кг груш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Ответ: 50 кг яблок.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01EECA-B537-45DE-8552-EB1098C32C71}"/>
              </a:ext>
            </a:extLst>
          </p:cNvPr>
          <p:cNvSpPr/>
          <p:nvPr/>
        </p:nvSpPr>
        <p:spPr>
          <a:xfrm>
            <a:off x="2268819" y="4141694"/>
            <a:ext cx="8464836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мы </a:t>
            </a:r>
            <a:r>
              <a:rPr lang="ru-RU" sz="2400" b="1" i="1" dirty="0">
                <a:solidFill>
                  <a:schemeClr val="tx1"/>
                </a:solidFill>
              </a:rPr>
              <a:t>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1559290" y="334539"/>
            <a:ext cx="9073420" cy="5051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426386" y="5271247"/>
            <a:ext cx="5339229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1559290" y="439272"/>
            <a:ext cx="9073420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325906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344706" y="403412"/>
            <a:ext cx="950258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7D1F57E-6F40-4C3A-AB76-64846D77AC2A}"/>
              </a:ext>
            </a:extLst>
          </p:cNvPr>
          <p:cNvSpPr/>
          <p:nvPr/>
        </p:nvSpPr>
        <p:spPr>
          <a:xfrm>
            <a:off x="3482836" y="5270441"/>
            <a:ext cx="5226328" cy="113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767802-D2C0-4B56-8DE0-E35DF09FF6C9}"/>
              </a:ext>
            </a:extLst>
          </p:cNvPr>
          <p:cNvSpPr txBox="1"/>
          <p:nvPr/>
        </p:nvSpPr>
        <p:spPr>
          <a:xfrm>
            <a:off x="2047454" y="1960517"/>
            <a:ext cx="8097092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известное 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77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344706" y="403412"/>
            <a:ext cx="950258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767802-D2C0-4B56-8DE0-E35DF09FF6C9}"/>
              </a:ext>
            </a:extLst>
          </p:cNvPr>
          <p:cNvSpPr txBox="1"/>
          <p:nvPr/>
        </p:nvSpPr>
        <p:spPr>
          <a:xfrm>
            <a:off x="2047454" y="2060142"/>
            <a:ext cx="809709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AA750A5-A0C4-4577-B246-197F4D3AFE66}"/>
              </a:ext>
            </a:extLst>
          </p:cNvPr>
          <p:cNvSpPr/>
          <p:nvPr/>
        </p:nvSpPr>
        <p:spPr>
          <a:xfrm>
            <a:off x="3000067" y="5331489"/>
            <a:ext cx="6191866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393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8387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138311" y="1608696"/>
            <a:ext cx="6956612" cy="14777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слагаемых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2939674" y="3341006"/>
            <a:ext cx="6877426" cy="14889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самостоятельном составлении </a:t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664679" y="5135689"/>
            <a:ext cx="7054122" cy="14767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54898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375212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1411941" y="1467223"/>
            <a:ext cx="936811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4910417" y="367553"/>
            <a:ext cx="2371166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727824" y="885674"/>
            <a:ext cx="10736352" cy="25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задачи.</a:t>
            </a:r>
          </a:p>
          <a:p>
            <a:pPr algn="just">
              <a:lnSpc>
                <a:spcPct val="107000"/>
              </a:lnSpc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школьную столовую привезли 30 кг груш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кг яблок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килограммов фруктов привезли в школьную столовую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96677D-3FE4-492E-AB0E-E0E0F2269915}"/>
              </a:ext>
            </a:extLst>
          </p:cNvPr>
          <p:cNvSpPr/>
          <p:nvPr/>
        </p:nvSpPr>
        <p:spPr>
          <a:xfrm>
            <a:off x="3009265" y="4608655"/>
            <a:ext cx="6337935" cy="1698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</a:t>
            </a:r>
            <a:r>
              <a:rPr lang="ru-RU" sz="2400" b="1" i="1" dirty="0" smtClean="0">
                <a:solidFill>
                  <a:schemeClr val="tx1"/>
                </a:solidFill>
              </a:rPr>
              <a:t>в 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сложения.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B75103-1714-4BEE-A8EF-3ED608049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94633" y="5546380"/>
            <a:ext cx="6957359" cy="1231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</a:t>
            </a:r>
            <a:r>
              <a:rPr lang="ru-RU" sz="2400" b="1" i="1" dirty="0">
                <a:solidFill>
                  <a:schemeClr val="tx1"/>
                </a:solidFill>
              </a:rPr>
              <a:t>ё</a:t>
            </a:r>
            <a:r>
              <a:rPr lang="ru-RU" sz="2400" b="1" i="1" dirty="0" smtClean="0">
                <a:solidFill>
                  <a:schemeClr val="tx1"/>
                </a:solidFill>
              </a:rPr>
              <a:t>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710722" y="692089"/>
            <a:ext cx="1077055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школьную столовую привезли 30 кг груш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кг яблок. Сколько килограммов фруктов привезли в школьную столовую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E113D92-0CCC-49A4-8964-6422857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7421"/>
              </p:ext>
            </p:extLst>
          </p:nvPr>
        </p:nvGraphicFramePr>
        <p:xfrm>
          <a:off x="699248" y="2304291"/>
          <a:ext cx="10793505" cy="3027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94605">
                  <a:extLst>
                    <a:ext uri="{9D8B030D-6E8A-4147-A177-3AD203B41FA5}">
                      <a16:colId xmlns:a16="http://schemas.microsoft.com/office/drawing/2014/main" xmlns="" val="2521247459"/>
                    </a:ext>
                  </a:extLst>
                </a:gridCol>
                <a:gridCol w="2666300">
                  <a:extLst>
                    <a:ext uri="{9D8B030D-6E8A-4147-A177-3AD203B41FA5}">
                      <a16:colId xmlns:a16="http://schemas.microsoft.com/office/drawing/2014/main" xmlns="" val="976055032"/>
                    </a:ext>
                  </a:extLst>
                </a:gridCol>
                <a:gridCol w="2666300">
                  <a:extLst>
                    <a:ext uri="{9D8B030D-6E8A-4147-A177-3AD203B41FA5}">
                      <a16:colId xmlns:a16="http://schemas.microsoft.com/office/drawing/2014/main" xmlns="" val="2118198087"/>
                    </a:ext>
                  </a:extLst>
                </a:gridCol>
                <a:gridCol w="2666300">
                  <a:extLst>
                    <a:ext uri="{9D8B030D-6E8A-4147-A177-3AD203B41FA5}">
                      <a16:colId xmlns:a16="http://schemas.microsoft.com/office/drawing/2014/main" xmlns="" val="1975916115"/>
                    </a:ext>
                  </a:extLst>
                </a:gridCol>
              </a:tblGrid>
              <a:tr h="184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Количество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груш</a:t>
                      </a:r>
                      <a:r>
                        <a:rPr lang="ru-RU" sz="2400" b="1" dirty="0">
                          <a:effectLst/>
                        </a:rPr>
                        <a:t>, кг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Количество </a:t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яблок</a:t>
                      </a:r>
                      <a:r>
                        <a:rPr lang="ru-RU" sz="2400" b="1" dirty="0">
                          <a:effectLst/>
                        </a:rPr>
                        <a:t>, </a:t>
                      </a:r>
                      <a:r>
                        <a:rPr lang="ru-RU" sz="2400" b="1" dirty="0" smtClean="0">
                          <a:effectLst/>
                        </a:rPr>
                        <a:t>кг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Всего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фруктов</a:t>
                      </a:r>
                      <a:r>
                        <a:rPr lang="ru-RU" sz="2400" b="1" dirty="0">
                          <a:effectLst/>
                        </a:rPr>
                        <a:t>, кг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047202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50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r>
                        <a:rPr lang="ru-RU" sz="2400" b="1" dirty="0">
                          <a:effectLst/>
                        </a:rPr>
                        <a:t>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802107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2-е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сумма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833240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50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69070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9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12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84611" y="5350711"/>
            <a:ext cx="7422777" cy="1178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804851" y="842682"/>
            <a:ext cx="10582299" cy="2751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—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школьную столовую привезли 30 кг груш и 50 кг яблок.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килограммов фруктов привезли в школьную столовую?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Bef>
                <a:spcPts val="1200"/>
              </a:spcBef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= 80 (кг)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Ответ: всего 80 кг фруктов.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165612"/>
            <a:ext cx="10668000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003177" y="4243293"/>
            <a:ext cx="6490447" cy="2286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</a:t>
            </a:r>
            <a:r>
              <a:rPr lang="ru-RU" sz="2400" b="1" i="1" dirty="0" smtClean="0">
                <a:solidFill>
                  <a:schemeClr val="tx1"/>
                </a:solidFill>
              </a:rPr>
              <a:t>найти </a:t>
            </a:r>
            <a:r>
              <a:rPr lang="ru-RU" sz="2400" b="1" i="1" dirty="0">
                <a:solidFill>
                  <a:srgbClr val="FF0000"/>
                </a:solidFill>
              </a:rPr>
              <a:t>первое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909845" y="1182336"/>
            <a:ext cx="10372310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школьную столовую привезли 80 кг фруктов,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кг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яблок. Сколько килограммов груш привезли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школьную столовую?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= 30 (кг)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30 кг груш.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48518" y="367553"/>
            <a:ext cx="2294965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925200" y="1590242"/>
            <a:ext cx="8341601" cy="242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83106"/>
            <a:ext cx="2035504" cy="2929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65053" y="5310297"/>
            <a:ext cx="5777119" cy="1062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509684" y="318012"/>
            <a:ext cx="5172633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841811" y="4290891"/>
            <a:ext cx="6490447" cy="240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Что </a:t>
            </a:r>
            <a:r>
              <a:rPr lang="ru-RU" sz="2400" b="1" i="1" dirty="0">
                <a:solidFill>
                  <a:schemeClr val="tx1"/>
                </a:solidFill>
              </a:rPr>
              <a:t>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1390276" y="1034676"/>
            <a:ext cx="9393518" cy="289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школьную столовую привезли 80 кг фруктов,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кг груш. Сколько килограммов яблок привезли в школьную столовую?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= 50 (кг)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Ответ: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кг яблок.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54868" y="367553"/>
            <a:ext cx="2282265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228778" y="1602942"/>
            <a:ext cx="7734445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110103" y="5118138"/>
            <a:ext cx="5971794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40441815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547570a-e5f4-4946-a4c3-82580e42479e"/>
    <ds:schemaRef ds:uri="6ee78bd2-4339-4042-adc0-bcc646419980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36972</TotalTime>
  <Words>532</Words>
  <Application>Microsoft Office PowerPoint</Application>
  <PresentationFormat>Произвольный</PresentationFormat>
  <Paragraphs>141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Использование приёма сравнения при составлении  и решении обратных задач  к прямой задаче на нахождение суммы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517</cp:revision>
  <dcterms:created xsi:type="dcterms:W3CDTF">2022-11-26T19:01:26Z</dcterms:created>
  <dcterms:modified xsi:type="dcterms:W3CDTF">2025-05-23T07:31:31Z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